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5" r:id="rId2"/>
    <p:sldId id="306" r:id="rId3"/>
    <p:sldId id="310" r:id="rId4"/>
    <p:sldId id="308" r:id="rId5"/>
    <p:sldId id="313" r:id="rId6"/>
    <p:sldId id="316" r:id="rId7"/>
    <p:sldId id="314" r:id="rId8"/>
    <p:sldId id="317" r:id="rId9"/>
    <p:sldId id="318" r:id="rId10"/>
    <p:sldId id="31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74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6D17C-6BBE-F1D1-7F18-00BE0D4295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E22E75-034D-7253-BC33-59FDB1E864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F463F36-9AC8-7E2C-583C-24B1EE60320F}"/>
              </a:ext>
            </a:extLst>
          </p:cNvPr>
          <p:cNvSpPr>
            <a:spLocks noGrp="1"/>
          </p:cNvSpPr>
          <p:nvPr>
            <p:ph type="dt" sz="half" idx="10"/>
          </p:nvPr>
        </p:nvSpPr>
        <p:spPr/>
        <p:txBody>
          <a:bodyPr/>
          <a:lstStyle/>
          <a:p>
            <a:fld id="{D2BF1CBF-7632-4EBF-8423-D591C484A025}" type="datetimeFigureOut">
              <a:rPr lang="en-US" smtClean="0"/>
              <a:t>6/20/2023</a:t>
            </a:fld>
            <a:endParaRPr lang="en-US"/>
          </a:p>
        </p:txBody>
      </p:sp>
      <p:sp>
        <p:nvSpPr>
          <p:cNvPr id="5" name="Footer Placeholder 4">
            <a:extLst>
              <a:ext uri="{FF2B5EF4-FFF2-40B4-BE49-F238E27FC236}">
                <a16:creationId xmlns:a16="http://schemas.microsoft.com/office/drawing/2014/main" id="{57C0D42F-9208-91F7-1B43-291F9C02C2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309404-BB2C-8116-094F-83AD59BB377C}"/>
              </a:ext>
            </a:extLst>
          </p:cNvPr>
          <p:cNvSpPr>
            <a:spLocks noGrp="1"/>
          </p:cNvSpPr>
          <p:nvPr>
            <p:ph type="sldNum" sz="quarter" idx="12"/>
          </p:nvPr>
        </p:nvSpPr>
        <p:spPr/>
        <p:txBody>
          <a:bodyPr/>
          <a:lstStyle/>
          <a:p>
            <a:fld id="{248F004B-8526-494F-AAD4-CA8BFAB0EE2E}" type="slidenum">
              <a:rPr lang="en-US" smtClean="0"/>
              <a:t>‹#›</a:t>
            </a:fld>
            <a:endParaRPr lang="en-US"/>
          </a:p>
        </p:txBody>
      </p:sp>
    </p:spTree>
    <p:extLst>
      <p:ext uri="{BB962C8B-B14F-4D97-AF65-F5344CB8AC3E}">
        <p14:creationId xmlns:p14="http://schemas.microsoft.com/office/powerpoint/2010/main" val="3792351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671-E86F-06F5-B77A-847AD09435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082C3CF-5C91-69A3-E171-FC2E17B87F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E1EDC3-2B86-5ED3-D367-47998E083EA3}"/>
              </a:ext>
            </a:extLst>
          </p:cNvPr>
          <p:cNvSpPr>
            <a:spLocks noGrp="1"/>
          </p:cNvSpPr>
          <p:nvPr>
            <p:ph type="dt" sz="half" idx="10"/>
          </p:nvPr>
        </p:nvSpPr>
        <p:spPr/>
        <p:txBody>
          <a:bodyPr/>
          <a:lstStyle/>
          <a:p>
            <a:fld id="{D2BF1CBF-7632-4EBF-8423-D591C484A025}" type="datetimeFigureOut">
              <a:rPr lang="en-US" smtClean="0"/>
              <a:t>6/20/2023</a:t>
            </a:fld>
            <a:endParaRPr lang="en-US"/>
          </a:p>
        </p:txBody>
      </p:sp>
      <p:sp>
        <p:nvSpPr>
          <p:cNvPr id="5" name="Footer Placeholder 4">
            <a:extLst>
              <a:ext uri="{FF2B5EF4-FFF2-40B4-BE49-F238E27FC236}">
                <a16:creationId xmlns:a16="http://schemas.microsoft.com/office/drawing/2014/main" id="{92AD7D23-AB46-7FD2-EF0A-FD444BB4C5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3A658A-FA7E-40E1-9047-F0A587C001D8}"/>
              </a:ext>
            </a:extLst>
          </p:cNvPr>
          <p:cNvSpPr>
            <a:spLocks noGrp="1"/>
          </p:cNvSpPr>
          <p:nvPr>
            <p:ph type="sldNum" sz="quarter" idx="12"/>
          </p:nvPr>
        </p:nvSpPr>
        <p:spPr/>
        <p:txBody>
          <a:bodyPr/>
          <a:lstStyle/>
          <a:p>
            <a:fld id="{248F004B-8526-494F-AAD4-CA8BFAB0EE2E}" type="slidenum">
              <a:rPr lang="en-US" smtClean="0"/>
              <a:t>‹#›</a:t>
            </a:fld>
            <a:endParaRPr lang="en-US"/>
          </a:p>
        </p:txBody>
      </p:sp>
    </p:spTree>
    <p:extLst>
      <p:ext uri="{BB962C8B-B14F-4D97-AF65-F5344CB8AC3E}">
        <p14:creationId xmlns:p14="http://schemas.microsoft.com/office/powerpoint/2010/main" val="2989098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B8C01D-4EE4-848B-F1DB-475459F754D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E66E01-A652-1772-FF82-37EA04C0156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F6967A-899F-62F4-8438-7AD7CAC1D4B6}"/>
              </a:ext>
            </a:extLst>
          </p:cNvPr>
          <p:cNvSpPr>
            <a:spLocks noGrp="1"/>
          </p:cNvSpPr>
          <p:nvPr>
            <p:ph type="dt" sz="half" idx="10"/>
          </p:nvPr>
        </p:nvSpPr>
        <p:spPr/>
        <p:txBody>
          <a:bodyPr/>
          <a:lstStyle/>
          <a:p>
            <a:fld id="{D2BF1CBF-7632-4EBF-8423-D591C484A025}" type="datetimeFigureOut">
              <a:rPr lang="en-US" smtClean="0"/>
              <a:t>6/20/2023</a:t>
            </a:fld>
            <a:endParaRPr lang="en-US"/>
          </a:p>
        </p:txBody>
      </p:sp>
      <p:sp>
        <p:nvSpPr>
          <p:cNvPr id="5" name="Footer Placeholder 4">
            <a:extLst>
              <a:ext uri="{FF2B5EF4-FFF2-40B4-BE49-F238E27FC236}">
                <a16:creationId xmlns:a16="http://schemas.microsoft.com/office/drawing/2014/main" id="{47770B1A-0137-21E8-A6B2-F4BDFF212A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710AE8-EC11-1D66-6D56-5BE451BD2F7D}"/>
              </a:ext>
            </a:extLst>
          </p:cNvPr>
          <p:cNvSpPr>
            <a:spLocks noGrp="1"/>
          </p:cNvSpPr>
          <p:nvPr>
            <p:ph type="sldNum" sz="quarter" idx="12"/>
          </p:nvPr>
        </p:nvSpPr>
        <p:spPr/>
        <p:txBody>
          <a:bodyPr/>
          <a:lstStyle/>
          <a:p>
            <a:fld id="{248F004B-8526-494F-AAD4-CA8BFAB0EE2E}" type="slidenum">
              <a:rPr lang="en-US" smtClean="0"/>
              <a:t>‹#›</a:t>
            </a:fld>
            <a:endParaRPr lang="en-US"/>
          </a:p>
        </p:txBody>
      </p:sp>
    </p:spTree>
    <p:extLst>
      <p:ext uri="{BB962C8B-B14F-4D97-AF65-F5344CB8AC3E}">
        <p14:creationId xmlns:p14="http://schemas.microsoft.com/office/powerpoint/2010/main" val="544406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513BE-BEE8-571E-4782-E1326892D9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626683-6EEB-BCE9-E13A-42133550D8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D9D279-9271-4A00-88F0-33656277B573}"/>
              </a:ext>
            </a:extLst>
          </p:cNvPr>
          <p:cNvSpPr>
            <a:spLocks noGrp="1"/>
          </p:cNvSpPr>
          <p:nvPr>
            <p:ph type="dt" sz="half" idx="10"/>
          </p:nvPr>
        </p:nvSpPr>
        <p:spPr/>
        <p:txBody>
          <a:bodyPr/>
          <a:lstStyle/>
          <a:p>
            <a:fld id="{D2BF1CBF-7632-4EBF-8423-D591C484A025}" type="datetimeFigureOut">
              <a:rPr lang="en-US" smtClean="0"/>
              <a:t>6/20/2023</a:t>
            </a:fld>
            <a:endParaRPr lang="en-US"/>
          </a:p>
        </p:txBody>
      </p:sp>
      <p:sp>
        <p:nvSpPr>
          <p:cNvPr id="5" name="Footer Placeholder 4">
            <a:extLst>
              <a:ext uri="{FF2B5EF4-FFF2-40B4-BE49-F238E27FC236}">
                <a16:creationId xmlns:a16="http://schemas.microsoft.com/office/drawing/2014/main" id="{E1DAC62C-0B36-3761-6652-B4608FD387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E08482-62C6-7EC5-83AC-2E7D36A4C6C2}"/>
              </a:ext>
            </a:extLst>
          </p:cNvPr>
          <p:cNvSpPr>
            <a:spLocks noGrp="1"/>
          </p:cNvSpPr>
          <p:nvPr>
            <p:ph type="sldNum" sz="quarter" idx="12"/>
          </p:nvPr>
        </p:nvSpPr>
        <p:spPr/>
        <p:txBody>
          <a:bodyPr/>
          <a:lstStyle/>
          <a:p>
            <a:fld id="{248F004B-8526-494F-AAD4-CA8BFAB0EE2E}" type="slidenum">
              <a:rPr lang="en-US" smtClean="0"/>
              <a:t>‹#›</a:t>
            </a:fld>
            <a:endParaRPr lang="en-US"/>
          </a:p>
        </p:txBody>
      </p:sp>
    </p:spTree>
    <p:extLst>
      <p:ext uri="{BB962C8B-B14F-4D97-AF65-F5344CB8AC3E}">
        <p14:creationId xmlns:p14="http://schemas.microsoft.com/office/powerpoint/2010/main" val="255528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0EF9E-02FA-A3BE-757F-BD60EF9024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537A3CF-68CF-ECC9-7453-82E7474D45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CEAA2A-3A1B-2B01-9853-B994988CA0AB}"/>
              </a:ext>
            </a:extLst>
          </p:cNvPr>
          <p:cNvSpPr>
            <a:spLocks noGrp="1"/>
          </p:cNvSpPr>
          <p:nvPr>
            <p:ph type="dt" sz="half" idx="10"/>
          </p:nvPr>
        </p:nvSpPr>
        <p:spPr/>
        <p:txBody>
          <a:bodyPr/>
          <a:lstStyle/>
          <a:p>
            <a:fld id="{D2BF1CBF-7632-4EBF-8423-D591C484A025}" type="datetimeFigureOut">
              <a:rPr lang="en-US" smtClean="0"/>
              <a:t>6/20/2023</a:t>
            </a:fld>
            <a:endParaRPr lang="en-US"/>
          </a:p>
        </p:txBody>
      </p:sp>
      <p:sp>
        <p:nvSpPr>
          <p:cNvPr id="5" name="Footer Placeholder 4">
            <a:extLst>
              <a:ext uri="{FF2B5EF4-FFF2-40B4-BE49-F238E27FC236}">
                <a16:creationId xmlns:a16="http://schemas.microsoft.com/office/drawing/2014/main" id="{980325F2-FBF7-A65F-8D93-31E3755615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C510F0-51A7-A050-C11D-D4C9C6CE5616}"/>
              </a:ext>
            </a:extLst>
          </p:cNvPr>
          <p:cNvSpPr>
            <a:spLocks noGrp="1"/>
          </p:cNvSpPr>
          <p:nvPr>
            <p:ph type="sldNum" sz="quarter" idx="12"/>
          </p:nvPr>
        </p:nvSpPr>
        <p:spPr/>
        <p:txBody>
          <a:bodyPr/>
          <a:lstStyle/>
          <a:p>
            <a:fld id="{248F004B-8526-494F-AAD4-CA8BFAB0EE2E}" type="slidenum">
              <a:rPr lang="en-US" smtClean="0"/>
              <a:t>‹#›</a:t>
            </a:fld>
            <a:endParaRPr lang="en-US"/>
          </a:p>
        </p:txBody>
      </p:sp>
    </p:spTree>
    <p:extLst>
      <p:ext uri="{BB962C8B-B14F-4D97-AF65-F5344CB8AC3E}">
        <p14:creationId xmlns:p14="http://schemas.microsoft.com/office/powerpoint/2010/main" val="1681176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89D52-4919-DDEE-F126-0CE4EB401F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3F86C6-5625-2B53-A2E5-35F945ACC0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3CDDE5F-8DE1-761E-1D2D-A6817D4FEB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A63C4F-C318-4057-17D9-285F892A7C14}"/>
              </a:ext>
            </a:extLst>
          </p:cNvPr>
          <p:cNvSpPr>
            <a:spLocks noGrp="1"/>
          </p:cNvSpPr>
          <p:nvPr>
            <p:ph type="dt" sz="half" idx="10"/>
          </p:nvPr>
        </p:nvSpPr>
        <p:spPr/>
        <p:txBody>
          <a:bodyPr/>
          <a:lstStyle/>
          <a:p>
            <a:fld id="{D2BF1CBF-7632-4EBF-8423-D591C484A025}" type="datetimeFigureOut">
              <a:rPr lang="en-US" smtClean="0"/>
              <a:t>6/20/2023</a:t>
            </a:fld>
            <a:endParaRPr lang="en-US"/>
          </a:p>
        </p:txBody>
      </p:sp>
      <p:sp>
        <p:nvSpPr>
          <p:cNvPr id="6" name="Footer Placeholder 5">
            <a:extLst>
              <a:ext uri="{FF2B5EF4-FFF2-40B4-BE49-F238E27FC236}">
                <a16:creationId xmlns:a16="http://schemas.microsoft.com/office/drawing/2014/main" id="{953C7C62-F60A-5FF1-EB8E-509ABEFB3C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F6533D-8293-6218-AB9D-38738F97734D}"/>
              </a:ext>
            </a:extLst>
          </p:cNvPr>
          <p:cNvSpPr>
            <a:spLocks noGrp="1"/>
          </p:cNvSpPr>
          <p:nvPr>
            <p:ph type="sldNum" sz="quarter" idx="12"/>
          </p:nvPr>
        </p:nvSpPr>
        <p:spPr/>
        <p:txBody>
          <a:bodyPr/>
          <a:lstStyle/>
          <a:p>
            <a:fld id="{248F004B-8526-494F-AAD4-CA8BFAB0EE2E}" type="slidenum">
              <a:rPr lang="en-US" smtClean="0"/>
              <a:t>‹#›</a:t>
            </a:fld>
            <a:endParaRPr lang="en-US"/>
          </a:p>
        </p:txBody>
      </p:sp>
    </p:spTree>
    <p:extLst>
      <p:ext uri="{BB962C8B-B14F-4D97-AF65-F5344CB8AC3E}">
        <p14:creationId xmlns:p14="http://schemas.microsoft.com/office/powerpoint/2010/main" val="127808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52F08-ABC4-651B-73D2-454A0DCE3F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A533DF-D710-B062-E6C3-C01CBB3583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36A7A96-53ED-2E18-88DC-2C3C816AF2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6FE6B0-C7ED-38D1-5D43-EB4EDC7C28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442315-F926-4EFB-8365-8EEA209D850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65E50AC-09D2-C8A9-7A21-1227EB83C779}"/>
              </a:ext>
            </a:extLst>
          </p:cNvPr>
          <p:cNvSpPr>
            <a:spLocks noGrp="1"/>
          </p:cNvSpPr>
          <p:nvPr>
            <p:ph type="dt" sz="half" idx="10"/>
          </p:nvPr>
        </p:nvSpPr>
        <p:spPr/>
        <p:txBody>
          <a:bodyPr/>
          <a:lstStyle/>
          <a:p>
            <a:fld id="{D2BF1CBF-7632-4EBF-8423-D591C484A025}" type="datetimeFigureOut">
              <a:rPr lang="en-US" smtClean="0"/>
              <a:t>6/20/2023</a:t>
            </a:fld>
            <a:endParaRPr lang="en-US"/>
          </a:p>
        </p:txBody>
      </p:sp>
      <p:sp>
        <p:nvSpPr>
          <p:cNvPr id="8" name="Footer Placeholder 7">
            <a:extLst>
              <a:ext uri="{FF2B5EF4-FFF2-40B4-BE49-F238E27FC236}">
                <a16:creationId xmlns:a16="http://schemas.microsoft.com/office/drawing/2014/main" id="{4A613711-30A8-501B-7F5A-FCD64DC221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1F2AD2-C5EE-853A-6002-266B0AC3594A}"/>
              </a:ext>
            </a:extLst>
          </p:cNvPr>
          <p:cNvSpPr>
            <a:spLocks noGrp="1"/>
          </p:cNvSpPr>
          <p:nvPr>
            <p:ph type="sldNum" sz="quarter" idx="12"/>
          </p:nvPr>
        </p:nvSpPr>
        <p:spPr/>
        <p:txBody>
          <a:bodyPr/>
          <a:lstStyle/>
          <a:p>
            <a:fld id="{248F004B-8526-494F-AAD4-CA8BFAB0EE2E}" type="slidenum">
              <a:rPr lang="en-US" smtClean="0"/>
              <a:t>‹#›</a:t>
            </a:fld>
            <a:endParaRPr lang="en-US"/>
          </a:p>
        </p:txBody>
      </p:sp>
    </p:spTree>
    <p:extLst>
      <p:ext uri="{BB962C8B-B14F-4D97-AF65-F5344CB8AC3E}">
        <p14:creationId xmlns:p14="http://schemas.microsoft.com/office/powerpoint/2010/main" val="2111091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33FDE-574D-D5B1-748B-3B3AB638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1A2BC63-200A-19E9-14CB-B8357CE86554}"/>
              </a:ext>
            </a:extLst>
          </p:cNvPr>
          <p:cNvSpPr>
            <a:spLocks noGrp="1"/>
          </p:cNvSpPr>
          <p:nvPr>
            <p:ph type="dt" sz="half" idx="10"/>
          </p:nvPr>
        </p:nvSpPr>
        <p:spPr/>
        <p:txBody>
          <a:bodyPr/>
          <a:lstStyle/>
          <a:p>
            <a:fld id="{D2BF1CBF-7632-4EBF-8423-D591C484A025}" type="datetimeFigureOut">
              <a:rPr lang="en-US" smtClean="0"/>
              <a:t>6/20/2023</a:t>
            </a:fld>
            <a:endParaRPr lang="en-US"/>
          </a:p>
        </p:txBody>
      </p:sp>
      <p:sp>
        <p:nvSpPr>
          <p:cNvPr id="4" name="Footer Placeholder 3">
            <a:extLst>
              <a:ext uri="{FF2B5EF4-FFF2-40B4-BE49-F238E27FC236}">
                <a16:creationId xmlns:a16="http://schemas.microsoft.com/office/drawing/2014/main" id="{739CB640-8FEA-EA2A-DBD5-B81FEEA8A8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5364133-5F4A-47E2-205A-576AA10DF1CA}"/>
              </a:ext>
            </a:extLst>
          </p:cNvPr>
          <p:cNvSpPr>
            <a:spLocks noGrp="1"/>
          </p:cNvSpPr>
          <p:nvPr>
            <p:ph type="sldNum" sz="quarter" idx="12"/>
          </p:nvPr>
        </p:nvSpPr>
        <p:spPr/>
        <p:txBody>
          <a:bodyPr/>
          <a:lstStyle/>
          <a:p>
            <a:fld id="{248F004B-8526-494F-AAD4-CA8BFAB0EE2E}" type="slidenum">
              <a:rPr lang="en-US" smtClean="0"/>
              <a:t>‹#›</a:t>
            </a:fld>
            <a:endParaRPr lang="en-US"/>
          </a:p>
        </p:txBody>
      </p:sp>
    </p:spTree>
    <p:extLst>
      <p:ext uri="{BB962C8B-B14F-4D97-AF65-F5344CB8AC3E}">
        <p14:creationId xmlns:p14="http://schemas.microsoft.com/office/powerpoint/2010/main" val="3599858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A03ADE-7015-264B-5A9D-C16610068F5C}"/>
              </a:ext>
            </a:extLst>
          </p:cNvPr>
          <p:cNvSpPr>
            <a:spLocks noGrp="1"/>
          </p:cNvSpPr>
          <p:nvPr>
            <p:ph type="dt" sz="half" idx="10"/>
          </p:nvPr>
        </p:nvSpPr>
        <p:spPr/>
        <p:txBody>
          <a:bodyPr/>
          <a:lstStyle/>
          <a:p>
            <a:fld id="{D2BF1CBF-7632-4EBF-8423-D591C484A025}" type="datetimeFigureOut">
              <a:rPr lang="en-US" smtClean="0"/>
              <a:t>6/20/2023</a:t>
            </a:fld>
            <a:endParaRPr lang="en-US"/>
          </a:p>
        </p:txBody>
      </p:sp>
      <p:sp>
        <p:nvSpPr>
          <p:cNvPr id="3" name="Footer Placeholder 2">
            <a:extLst>
              <a:ext uri="{FF2B5EF4-FFF2-40B4-BE49-F238E27FC236}">
                <a16:creationId xmlns:a16="http://schemas.microsoft.com/office/drawing/2014/main" id="{C129005B-9B1C-45AF-207D-BDA39787FF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7A2AD35-13FA-5EB3-62A0-571BD40B6218}"/>
              </a:ext>
            </a:extLst>
          </p:cNvPr>
          <p:cNvSpPr>
            <a:spLocks noGrp="1"/>
          </p:cNvSpPr>
          <p:nvPr>
            <p:ph type="sldNum" sz="quarter" idx="12"/>
          </p:nvPr>
        </p:nvSpPr>
        <p:spPr/>
        <p:txBody>
          <a:bodyPr/>
          <a:lstStyle/>
          <a:p>
            <a:fld id="{248F004B-8526-494F-AAD4-CA8BFAB0EE2E}" type="slidenum">
              <a:rPr lang="en-US" smtClean="0"/>
              <a:t>‹#›</a:t>
            </a:fld>
            <a:endParaRPr lang="en-US"/>
          </a:p>
        </p:txBody>
      </p:sp>
    </p:spTree>
    <p:extLst>
      <p:ext uri="{BB962C8B-B14F-4D97-AF65-F5344CB8AC3E}">
        <p14:creationId xmlns:p14="http://schemas.microsoft.com/office/powerpoint/2010/main" val="3218515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32622-A3BA-D846-8B2F-80F3ED75CC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C23606-1F84-F237-F4B3-E140FAE5F4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77F542-B242-B9B8-F1CA-769852EC08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5414BB-118F-415E-CE28-0691F6907DA4}"/>
              </a:ext>
            </a:extLst>
          </p:cNvPr>
          <p:cNvSpPr>
            <a:spLocks noGrp="1"/>
          </p:cNvSpPr>
          <p:nvPr>
            <p:ph type="dt" sz="half" idx="10"/>
          </p:nvPr>
        </p:nvSpPr>
        <p:spPr/>
        <p:txBody>
          <a:bodyPr/>
          <a:lstStyle/>
          <a:p>
            <a:fld id="{D2BF1CBF-7632-4EBF-8423-D591C484A025}" type="datetimeFigureOut">
              <a:rPr lang="en-US" smtClean="0"/>
              <a:t>6/20/2023</a:t>
            </a:fld>
            <a:endParaRPr lang="en-US"/>
          </a:p>
        </p:txBody>
      </p:sp>
      <p:sp>
        <p:nvSpPr>
          <p:cNvPr id="6" name="Footer Placeholder 5">
            <a:extLst>
              <a:ext uri="{FF2B5EF4-FFF2-40B4-BE49-F238E27FC236}">
                <a16:creationId xmlns:a16="http://schemas.microsoft.com/office/drawing/2014/main" id="{DDD4F1E5-73C5-220D-7CB9-696001ECAD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BF0DA0-3103-CAC0-662A-9AEAB6D44688}"/>
              </a:ext>
            </a:extLst>
          </p:cNvPr>
          <p:cNvSpPr>
            <a:spLocks noGrp="1"/>
          </p:cNvSpPr>
          <p:nvPr>
            <p:ph type="sldNum" sz="quarter" idx="12"/>
          </p:nvPr>
        </p:nvSpPr>
        <p:spPr/>
        <p:txBody>
          <a:bodyPr/>
          <a:lstStyle/>
          <a:p>
            <a:fld id="{248F004B-8526-494F-AAD4-CA8BFAB0EE2E}" type="slidenum">
              <a:rPr lang="en-US" smtClean="0"/>
              <a:t>‹#›</a:t>
            </a:fld>
            <a:endParaRPr lang="en-US"/>
          </a:p>
        </p:txBody>
      </p:sp>
    </p:spTree>
    <p:extLst>
      <p:ext uri="{BB962C8B-B14F-4D97-AF65-F5344CB8AC3E}">
        <p14:creationId xmlns:p14="http://schemas.microsoft.com/office/powerpoint/2010/main" val="1161427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4C6FB-017B-02E7-FCD2-3351BF899A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D8A3B60-4CD1-8096-7E04-D69CD29756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7B3E65E-E15D-E6B4-0CEC-CD5FF6CC7D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11BC9D-DC5E-447C-328F-712A29688EEF}"/>
              </a:ext>
            </a:extLst>
          </p:cNvPr>
          <p:cNvSpPr>
            <a:spLocks noGrp="1"/>
          </p:cNvSpPr>
          <p:nvPr>
            <p:ph type="dt" sz="half" idx="10"/>
          </p:nvPr>
        </p:nvSpPr>
        <p:spPr/>
        <p:txBody>
          <a:bodyPr/>
          <a:lstStyle/>
          <a:p>
            <a:fld id="{D2BF1CBF-7632-4EBF-8423-D591C484A025}" type="datetimeFigureOut">
              <a:rPr lang="en-US" smtClean="0"/>
              <a:t>6/20/2023</a:t>
            </a:fld>
            <a:endParaRPr lang="en-US"/>
          </a:p>
        </p:txBody>
      </p:sp>
      <p:sp>
        <p:nvSpPr>
          <p:cNvPr id="6" name="Footer Placeholder 5">
            <a:extLst>
              <a:ext uri="{FF2B5EF4-FFF2-40B4-BE49-F238E27FC236}">
                <a16:creationId xmlns:a16="http://schemas.microsoft.com/office/drawing/2014/main" id="{711F9712-F59E-6428-A266-1EF17D2D7D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694F0B-94CE-828E-15CE-7E8D7353E327}"/>
              </a:ext>
            </a:extLst>
          </p:cNvPr>
          <p:cNvSpPr>
            <a:spLocks noGrp="1"/>
          </p:cNvSpPr>
          <p:nvPr>
            <p:ph type="sldNum" sz="quarter" idx="12"/>
          </p:nvPr>
        </p:nvSpPr>
        <p:spPr/>
        <p:txBody>
          <a:bodyPr/>
          <a:lstStyle/>
          <a:p>
            <a:fld id="{248F004B-8526-494F-AAD4-CA8BFAB0EE2E}" type="slidenum">
              <a:rPr lang="en-US" smtClean="0"/>
              <a:t>‹#›</a:t>
            </a:fld>
            <a:endParaRPr lang="en-US"/>
          </a:p>
        </p:txBody>
      </p:sp>
    </p:spTree>
    <p:extLst>
      <p:ext uri="{BB962C8B-B14F-4D97-AF65-F5344CB8AC3E}">
        <p14:creationId xmlns:p14="http://schemas.microsoft.com/office/powerpoint/2010/main" val="3280631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9DE319-D7E7-0ECE-C54A-06B4072F0B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BE8D60-674B-069B-B13C-1C5DE84CAF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BE6F72-34EE-710A-33B8-B545AC6C0A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BF1CBF-7632-4EBF-8423-D591C484A025}" type="datetimeFigureOut">
              <a:rPr lang="en-US" smtClean="0"/>
              <a:t>6/20/2023</a:t>
            </a:fld>
            <a:endParaRPr lang="en-US"/>
          </a:p>
        </p:txBody>
      </p:sp>
      <p:sp>
        <p:nvSpPr>
          <p:cNvPr id="5" name="Footer Placeholder 4">
            <a:extLst>
              <a:ext uri="{FF2B5EF4-FFF2-40B4-BE49-F238E27FC236}">
                <a16:creationId xmlns:a16="http://schemas.microsoft.com/office/drawing/2014/main" id="{61AD4B3C-4A2A-ED94-1F6E-7F04ED3F08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27DF9CB-B69C-E929-8A53-E81517BDC1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8F004B-8526-494F-AAD4-CA8BFAB0EE2E}" type="slidenum">
              <a:rPr lang="en-US" smtClean="0"/>
              <a:t>‹#›</a:t>
            </a:fld>
            <a:endParaRPr lang="en-US"/>
          </a:p>
        </p:txBody>
      </p:sp>
    </p:spTree>
    <p:extLst>
      <p:ext uri="{BB962C8B-B14F-4D97-AF65-F5344CB8AC3E}">
        <p14:creationId xmlns:p14="http://schemas.microsoft.com/office/powerpoint/2010/main" val="1012704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times-e-editions.pressreader.com/article/282037626580757" TargetMode="Externa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healthjusticeinitiative.org.za/national-health-insurance-nhi/" TargetMode="External"/><Relationship Id="rId2" Type="http://schemas.openxmlformats.org/officeDocument/2006/relationships/hyperlink" Target="https://www.dailymaverick.co.za/article/2023-06-13-we-are-unlikely-to-be-equitably-able-to-access-lifesaving-affordable-medicines-under-nhi/" TargetMode="Externa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26155A-2C36-4043-8707-617DC46BADF2}"/>
              </a:ext>
            </a:extLst>
          </p:cNvPr>
          <p:cNvSpPr/>
          <p:nvPr/>
        </p:nvSpPr>
        <p:spPr>
          <a:xfrm>
            <a:off x="0" y="-38098"/>
            <a:ext cx="12192000" cy="703116"/>
          </a:xfrm>
          <a:prstGeom prst="rect">
            <a:avLst/>
          </a:prstGeom>
          <a:solidFill>
            <a:srgbClr val="2B0E93"/>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3200" b="1" dirty="0">
                <a:solidFill>
                  <a:schemeClr val="bg2"/>
                </a:solidFill>
                <a:latin typeface="Raleway" pitchFamily="2" charset="0"/>
                <a:ea typeface="Roboto Condensed"/>
                <a:cs typeface="Roboto Condensed"/>
              </a:rPr>
              <a:t>Future of Medicine Access under NHI</a:t>
            </a:r>
          </a:p>
        </p:txBody>
      </p:sp>
      <p:sp>
        <p:nvSpPr>
          <p:cNvPr id="4" name="TextBox 3">
            <a:extLst>
              <a:ext uri="{FF2B5EF4-FFF2-40B4-BE49-F238E27FC236}">
                <a16:creationId xmlns:a16="http://schemas.microsoft.com/office/drawing/2014/main" id="{C5E7F03D-3481-6491-4AA7-6CC66F66ED2A}"/>
              </a:ext>
            </a:extLst>
          </p:cNvPr>
          <p:cNvSpPr txBox="1"/>
          <p:nvPr/>
        </p:nvSpPr>
        <p:spPr>
          <a:xfrm>
            <a:off x="-2316" y="663718"/>
            <a:ext cx="12196860" cy="4355038"/>
          </a:xfrm>
          <a:prstGeom prst="rect">
            <a:avLst/>
          </a:prstGeom>
          <a:noFill/>
        </p:spPr>
        <p:txBody>
          <a:bodyPr wrap="square" lIns="91440" tIns="45720" rIns="91440" bIns="45720" rtlCol="0" anchor="t">
            <a:spAutoFit/>
          </a:bodyPr>
          <a:lstStyle/>
          <a:p>
            <a:endParaRPr lang="en-US" sz="500" b="1" u="sng" dirty="0">
              <a:latin typeface="Roboto Condensed"/>
              <a:ea typeface="Roboto Condensed"/>
              <a:cs typeface="Roboto Condensed"/>
            </a:endParaRPr>
          </a:p>
          <a:p>
            <a:pPr algn="just"/>
            <a:r>
              <a:rPr lang="en-US" sz="2400" dirty="0">
                <a:latin typeface="Raleway" pitchFamily="2" charset="0"/>
                <a:ea typeface="Roboto Condensed"/>
                <a:cs typeface="Calibri"/>
              </a:rPr>
              <a:t>HJI’s </a:t>
            </a:r>
            <a:r>
              <a:rPr lang="en-US" sz="2400" b="1" dirty="0">
                <a:latin typeface="Raleway" pitchFamily="2" charset="0"/>
                <a:ea typeface="Roboto Condensed"/>
                <a:cs typeface="Calibri"/>
              </a:rPr>
              <a:t>NHI Series Issue Paper 1 </a:t>
            </a:r>
            <a:r>
              <a:rPr lang="en-US" sz="2400" dirty="0">
                <a:latin typeface="Raleway" pitchFamily="2" charset="0"/>
                <a:ea typeface="Roboto Condensed"/>
                <a:cs typeface="Calibri"/>
              </a:rPr>
              <a:t>was released in October 2022 </a:t>
            </a:r>
          </a:p>
          <a:p>
            <a:pPr algn="just"/>
            <a:r>
              <a:rPr lang="en-US" sz="2400" dirty="0">
                <a:latin typeface="Raleway" pitchFamily="2" charset="0"/>
                <a:ea typeface="Roboto Condensed"/>
                <a:cs typeface="Calibri"/>
              </a:rPr>
              <a:t>It listed ‘</a:t>
            </a:r>
            <a:r>
              <a:rPr lang="en-US" sz="2400" b="1" dirty="0">
                <a:latin typeface="Raleway" pitchFamily="2" charset="0"/>
                <a:ea typeface="Roboto Condensed"/>
                <a:cs typeface="Calibri"/>
              </a:rPr>
              <a:t>17 Questions</a:t>
            </a:r>
            <a:r>
              <a:rPr lang="en-US" sz="2400" dirty="0">
                <a:latin typeface="Raleway" pitchFamily="2" charset="0"/>
                <a:ea typeface="Roboto Condensed"/>
                <a:cs typeface="Calibri"/>
              </a:rPr>
              <a:t>’ regarding the future of medicine access in SA under NHI</a:t>
            </a:r>
          </a:p>
          <a:p>
            <a:pPr algn="just"/>
            <a:endParaRPr lang="en-US" sz="2400" dirty="0">
              <a:latin typeface="Raleway" pitchFamily="2" charset="0"/>
              <a:ea typeface="Roboto Condensed"/>
              <a:cs typeface="Calibri"/>
            </a:endParaRPr>
          </a:p>
          <a:p>
            <a:pPr algn="just"/>
            <a:endParaRPr lang="en-US" sz="2400" dirty="0">
              <a:latin typeface="Raleway" pitchFamily="2" charset="0"/>
              <a:ea typeface="Roboto Condensed"/>
              <a:cs typeface="Calibri"/>
            </a:endParaRPr>
          </a:p>
          <a:p>
            <a:pPr algn="just"/>
            <a:r>
              <a:rPr lang="en-US" sz="2400" dirty="0">
                <a:highlight>
                  <a:srgbClr val="FFFF00"/>
                </a:highlight>
                <a:latin typeface="Raleway" pitchFamily="2" charset="0"/>
                <a:ea typeface="Roboto Condensed"/>
                <a:cs typeface="Calibri"/>
              </a:rPr>
              <a:t> </a:t>
            </a:r>
          </a:p>
          <a:p>
            <a:pPr algn="just"/>
            <a:endParaRPr lang="en-US" sz="2400" dirty="0">
              <a:latin typeface="Raleway" pitchFamily="2" charset="0"/>
              <a:ea typeface="Roboto Condensed"/>
              <a:cs typeface="Calibri"/>
            </a:endParaRPr>
          </a:p>
          <a:p>
            <a:pPr marL="285750" indent="-285750" algn="just">
              <a:buFont typeface="Arial" panose="020B0604020202020204" pitchFamily="34" charset="0"/>
              <a:buChar char="•"/>
            </a:pPr>
            <a:endParaRPr lang="en-US" sz="2400" dirty="0">
              <a:solidFill>
                <a:schemeClr val="tx1">
                  <a:lumMod val="85000"/>
                  <a:lumOff val="15000"/>
                </a:schemeClr>
              </a:solidFill>
              <a:latin typeface="Raleway" pitchFamily="2" charset="0"/>
              <a:cs typeface="Calibri" panose="020F0502020204030204"/>
            </a:endParaRPr>
          </a:p>
          <a:p>
            <a:pPr lvl="1"/>
            <a:endParaRPr lang="en-US" sz="2400" dirty="0">
              <a:solidFill>
                <a:schemeClr val="tx1">
                  <a:lumMod val="85000"/>
                  <a:lumOff val="15000"/>
                </a:schemeClr>
              </a:solidFill>
              <a:latin typeface="Raleway" pitchFamily="2" charset="0"/>
              <a:ea typeface="Roboto Condensed" panose="02000000000000000000" pitchFamily="2" charset="0"/>
              <a:cs typeface="Calibri"/>
            </a:endParaRPr>
          </a:p>
          <a:p>
            <a:pPr marL="342900" indent="-342900">
              <a:buFont typeface="Arial" panose="020B0604020202020204" pitchFamily="34" charset="0"/>
              <a:buChar char="•"/>
            </a:pPr>
            <a:endParaRPr lang="en-US"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a:p>
            <a:pPr marL="914400" lvl="1" indent="-457200">
              <a:buFont typeface="Arial" panose="020B0604020202020204" pitchFamily="34" charset="0"/>
              <a:buChar char="•"/>
            </a:pPr>
            <a:endParaRPr lang="en-US" sz="2000" dirty="0">
              <a:solidFill>
                <a:srgbClr val="0070C0"/>
              </a:solidFill>
              <a:latin typeface="Roboto Condensed" panose="02000000000000000000" pitchFamily="2" charset="0"/>
              <a:ea typeface="Roboto Condensed" panose="02000000000000000000" pitchFamily="2" charset="0"/>
              <a:cs typeface="Roboto Condensed" panose="02000000000000000000" pitchFamily="2" charset="0"/>
            </a:endParaRPr>
          </a:p>
          <a:p>
            <a:pPr marL="742950" lvl="1" indent="-285750">
              <a:buFont typeface="Arial" panose="020B0604020202020204" pitchFamily="34" charset="0"/>
              <a:buChar char="•"/>
            </a:pPr>
            <a:endParaRPr lang="en-US"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a:p>
            <a:pPr marL="342900" indent="-342900">
              <a:buFont typeface="Arial" panose="020B0604020202020204" pitchFamily="34" charset="0"/>
              <a:buChar char="•"/>
            </a:pPr>
            <a:endParaRPr lang="en-ZA"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p:txBody>
      </p:sp>
      <p:pic>
        <p:nvPicPr>
          <p:cNvPr id="6" name="Picture 5" descr="A picture containing text, font, screenshot, design&#10;&#10;Description automatically generated">
            <a:extLst>
              <a:ext uri="{FF2B5EF4-FFF2-40B4-BE49-F238E27FC236}">
                <a16:creationId xmlns:a16="http://schemas.microsoft.com/office/drawing/2014/main" id="{481438FC-6B39-5CCC-C798-BE8BA5CDA1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7278" y="1531985"/>
            <a:ext cx="7235687" cy="4800565"/>
          </a:xfrm>
          <a:prstGeom prst="rect">
            <a:avLst/>
          </a:prstGeom>
        </p:spPr>
      </p:pic>
      <p:pic>
        <p:nvPicPr>
          <p:cNvPr id="8" name="Picture 7" descr="A picture containing logo&#10;&#10;Description automatically generated">
            <a:extLst>
              <a:ext uri="{FF2B5EF4-FFF2-40B4-BE49-F238E27FC236}">
                <a16:creationId xmlns:a16="http://schemas.microsoft.com/office/drawing/2014/main" id="{53A51C88-E347-A50D-2F85-A10119738E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16" y="5807102"/>
            <a:ext cx="970432" cy="1050897"/>
          </a:xfrm>
          <a:prstGeom prst="rect">
            <a:avLst/>
          </a:prstGeom>
        </p:spPr>
      </p:pic>
    </p:spTree>
    <p:extLst>
      <p:ext uri="{BB962C8B-B14F-4D97-AF65-F5344CB8AC3E}">
        <p14:creationId xmlns:p14="http://schemas.microsoft.com/office/powerpoint/2010/main" val="2759976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26155A-2C36-4043-8707-617DC46BADF2}"/>
              </a:ext>
            </a:extLst>
          </p:cNvPr>
          <p:cNvSpPr/>
          <p:nvPr/>
        </p:nvSpPr>
        <p:spPr>
          <a:xfrm>
            <a:off x="0" y="-38098"/>
            <a:ext cx="12192000" cy="703116"/>
          </a:xfrm>
          <a:prstGeom prst="rect">
            <a:avLst/>
          </a:prstGeom>
          <a:solidFill>
            <a:srgbClr val="2B0E93"/>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3200" b="1" dirty="0">
                <a:solidFill>
                  <a:schemeClr val="bg2"/>
                </a:solidFill>
                <a:latin typeface="Raleway" pitchFamily="2" charset="0"/>
                <a:ea typeface="Roboto Condensed"/>
                <a:cs typeface="Roboto Condensed"/>
              </a:rPr>
              <a:t>Future of Medicine Access under NHI</a:t>
            </a:r>
          </a:p>
        </p:txBody>
      </p:sp>
      <p:sp>
        <p:nvSpPr>
          <p:cNvPr id="4" name="TextBox 3">
            <a:extLst>
              <a:ext uri="{FF2B5EF4-FFF2-40B4-BE49-F238E27FC236}">
                <a16:creationId xmlns:a16="http://schemas.microsoft.com/office/drawing/2014/main" id="{C5E7F03D-3481-6491-4AA7-6CC66F66ED2A}"/>
              </a:ext>
            </a:extLst>
          </p:cNvPr>
          <p:cNvSpPr txBox="1"/>
          <p:nvPr/>
        </p:nvSpPr>
        <p:spPr>
          <a:xfrm>
            <a:off x="79513" y="951952"/>
            <a:ext cx="12112487" cy="7971413"/>
          </a:xfrm>
          <a:prstGeom prst="rect">
            <a:avLst/>
          </a:prstGeom>
          <a:noFill/>
        </p:spPr>
        <p:txBody>
          <a:bodyPr wrap="square" lIns="91440" tIns="45720" rIns="91440" bIns="45720" rtlCol="0" anchor="t">
            <a:spAutoFit/>
          </a:bodyPr>
          <a:lstStyle/>
          <a:p>
            <a:pPr algn="just"/>
            <a:r>
              <a:rPr lang="en-ZA" sz="2000" b="1" dirty="0">
                <a:effectLst/>
                <a:latin typeface="Raleway" pitchFamily="2" charset="0"/>
                <a:ea typeface="Calibri" panose="020F0502020204030204" pitchFamily="34" charset="0"/>
              </a:rPr>
              <a:t>Legalbrief: </a:t>
            </a:r>
          </a:p>
          <a:p>
            <a:pPr algn="just"/>
            <a:r>
              <a:rPr lang="en-ZA" sz="2000" dirty="0">
                <a:effectLst/>
                <a:latin typeface="Raleway" pitchFamily="2" charset="0"/>
                <a:ea typeface="Calibri" panose="020F0502020204030204" pitchFamily="34" charset="0"/>
              </a:rPr>
              <a:t>In his latest Q&amp;A feature in the </a:t>
            </a:r>
            <a:r>
              <a:rPr lang="en-ZA" sz="2000" b="1" dirty="0">
                <a:effectLst/>
                <a:latin typeface="Raleway" pitchFamily="2" charset="0"/>
                <a:ea typeface="Calibri" panose="020F0502020204030204" pitchFamily="34" charset="0"/>
              </a:rPr>
              <a:t>Sunday Times</a:t>
            </a:r>
            <a:r>
              <a:rPr lang="en-ZA" sz="2000" dirty="0">
                <a:effectLst/>
                <a:latin typeface="Raleway" pitchFamily="2" charset="0"/>
                <a:ea typeface="Calibri" panose="020F0502020204030204" pitchFamily="34" charset="0"/>
              </a:rPr>
              <a:t>, Chris Barron asked Nicholas Crisp, deputy DG for NHI in the Department of Health whether it can be implemented on top of a broken public health system. </a:t>
            </a:r>
          </a:p>
          <a:p>
            <a:pPr algn="just"/>
            <a:endParaRPr lang="en-ZA" sz="2000" dirty="0">
              <a:effectLst/>
              <a:latin typeface="Raleway" pitchFamily="2" charset="0"/>
              <a:ea typeface="Calibri" panose="020F0502020204030204" pitchFamily="34" charset="0"/>
            </a:endParaRPr>
          </a:p>
          <a:p>
            <a:pPr algn="just"/>
            <a:r>
              <a:rPr lang="en-ZA" sz="2000" dirty="0">
                <a:effectLst/>
                <a:latin typeface="Raleway" pitchFamily="2" charset="0"/>
                <a:ea typeface="Calibri" panose="020F0502020204030204" pitchFamily="34" charset="0"/>
              </a:rPr>
              <a:t>‘Yes, absolutely. When other countries have built their NHIs, they’ve largely built them in devastating circumstances,’ Crisp said, acknowledging that the department’s own pilot projects show how broken SA’s public hospitals are. Questioned why they haven’t been fixed, he said: ‘I don’t see how it’s possible to fix things spending R5 200 per person per year. </a:t>
            </a:r>
            <a:r>
              <a:rPr lang="en-ZA" sz="2000" b="1" dirty="0">
                <a:effectLst/>
                <a:latin typeface="Raleway" pitchFamily="2" charset="0"/>
                <a:ea typeface="Calibri" panose="020F0502020204030204" pitchFamily="34" charset="0"/>
                <a:cs typeface="Calibri" panose="020F0502020204030204" pitchFamily="34" charset="0"/>
              </a:rPr>
              <a:t>There are parts of the country where management is abysmal, where political interference is seriously problematic, where there is devastating abuse of the system and high-profile theft and fraud.’</a:t>
            </a:r>
            <a:r>
              <a:rPr lang="en-ZA" sz="2000" dirty="0">
                <a:effectLst/>
                <a:latin typeface="Raleway" pitchFamily="2" charset="0"/>
                <a:ea typeface="Calibri" panose="020F0502020204030204" pitchFamily="34" charset="0"/>
              </a:rPr>
              <a:t> He said trying to prevent corruption from destroying NHI ‘is like asking how you’re going to prevent patients from stealing from their medical aids’. ‘You work hard to simplify the systems and make them transparent. You intervene when you flag these things.’ </a:t>
            </a:r>
          </a:p>
          <a:p>
            <a:pPr algn="just"/>
            <a:r>
              <a:rPr lang="en-ZA" sz="2000" dirty="0">
                <a:effectLst/>
                <a:latin typeface="Raleway" pitchFamily="2" charset="0"/>
                <a:ea typeface="Calibri" panose="020F0502020204030204" pitchFamily="34" charset="0"/>
              </a:rPr>
              <a:t>Questioned how the department is going to prevent political influence in the fund, Crisp said it is the </a:t>
            </a:r>
            <a:r>
              <a:rPr lang="en-ZA" sz="2000" b="1" dirty="0">
                <a:effectLst/>
                <a:latin typeface="Raleway" pitchFamily="2" charset="0"/>
                <a:ea typeface="Calibri" panose="020F0502020204030204" pitchFamily="34" charset="0"/>
              </a:rPr>
              <a:t>same as in any board ‘and you make it as autonomous as possible’.</a:t>
            </a:r>
            <a:endParaRPr lang="en-US" sz="2000" b="1" dirty="0">
              <a:effectLst/>
              <a:latin typeface="Raleway" pitchFamily="2" charset="0"/>
              <a:ea typeface="Calibri" panose="020F0502020204030204" pitchFamily="34" charset="0"/>
            </a:endParaRPr>
          </a:p>
          <a:p>
            <a:pPr algn="just"/>
            <a:endParaRPr lang="en-US" sz="2000" dirty="0">
              <a:latin typeface="Raleway" pitchFamily="2" charset="0"/>
              <a:ea typeface="Roboto Condensed"/>
              <a:cs typeface="Calibri"/>
            </a:endParaRPr>
          </a:p>
          <a:p>
            <a:pPr algn="just"/>
            <a:r>
              <a:rPr lang="en-US" sz="2000" dirty="0">
                <a:latin typeface="Raleway" pitchFamily="2" charset="0"/>
                <a:ea typeface="Roboto Condensed"/>
                <a:cs typeface="Calibri"/>
              </a:rPr>
              <a:t> </a:t>
            </a:r>
            <a:r>
              <a:rPr lang="en-US" sz="2000" dirty="0">
                <a:latin typeface="Raleway" pitchFamily="2" charset="0"/>
                <a:ea typeface="Roboto Condensed"/>
                <a:cs typeface="Calibri"/>
                <a:hlinkClick r:id="rId2"/>
              </a:rPr>
              <a:t>https://times-e-editions.pressreader.com/article/282037626580757</a:t>
            </a:r>
            <a:endParaRPr lang="en-US" sz="2000" dirty="0">
              <a:latin typeface="Raleway" pitchFamily="2" charset="0"/>
              <a:ea typeface="Roboto Condensed"/>
              <a:cs typeface="Calibri"/>
            </a:endParaRPr>
          </a:p>
          <a:p>
            <a:pPr algn="just"/>
            <a:endParaRPr lang="en-US" sz="2000" dirty="0">
              <a:latin typeface="Raleway" pitchFamily="2" charset="0"/>
              <a:ea typeface="Roboto Condensed"/>
              <a:cs typeface="Calibri"/>
            </a:endParaRPr>
          </a:p>
          <a:p>
            <a:pPr algn="just"/>
            <a:endParaRPr lang="en-US" sz="2400" dirty="0">
              <a:latin typeface="Raleway" pitchFamily="2" charset="0"/>
              <a:ea typeface="Roboto Condensed"/>
              <a:cs typeface="Calibri"/>
            </a:endParaRPr>
          </a:p>
          <a:p>
            <a:pPr marL="285750" indent="-285750" algn="just">
              <a:buFont typeface="Arial" panose="020B0604020202020204" pitchFamily="34" charset="0"/>
              <a:buChar char="•"/>
            </a:pPr>
            <a:endParaRPr lang="en-US" sz="2400" dirty="0">
              <a:solidFill>
                <a:schemeClr val="tx1">
                  <a:lumMod val="85000"/>
                  <a:lumOff val="15000"/>
                </a:schemeClr>
              </a:solidFill>
              <a:latin typeface="Raleway" pitchFamily="2" charset="0"/>
              <a:cs typeface="Calibri" panose="020F0502020204030204"/>
            </a:endParaRPr>
          </a:p>
          <a:p>
            <a:pPr lvl="1"/>
            <a:endParaRPr lang="en-US" sz="2400" dirty="0">
              <a:solidFill>
                <a:schemeClr val="tx1">
                  <a:lumMod val="85000"/>
                  <a:lumOff val="15000"/>
                </a:schemeClr>
              </a:solidFill>
              <a:latin typeface="Raleway" pitchFamily="2" charset="0"/>
              <a:ea typeface="Roboto Condensed" panose="02000000000000000000" pitchFamily="2" charset="0"/>
              <a:cs typeface="Calibri"/>
            </a:endParaRPr>
          </a:p>
          <a:p>
            <a:pPr marL="342900" indent="-342900">
              <a:buFont typeface="Arial" panose="020B0604020202020204" pitchFamily="34" charset="0"/>
              <a:buChar char="•"/>
            </a:pPr>
            <a:endParaRPr lang="en-US"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a:p>
            <a:pPr marL="914400" lvl="1" indent="-457200">
              <a:buFont typeface="Arial" panose="020B0604020202020204" pitchFamily="34" charset="0"/>
              <a:buChar char="•"/>
            </a:pPr>
            <a:endParaRPr lang="en-US" sz="2000" dirty="0">
              <a:solidFill>
                <a:srgbClr val="0070C0"/>
              </a:solidFill>
              <a:latin typeface="Roboto Condensed" panose="02000000000000000000" pitchFamily="2" charset="0"/>
              <a:ea typeface="Roboto Condensed" panose="02000000000000000000" pitchFamily="2" charset="0"/>
              <a:cs typeface="Roboto Condensed" panose="02000000000000000000" pitchFamily="2" charset="0"/>
            </a:endParaRPr>
          </a:p>
          <a:p>
            <a:pPr marL="742950" lvl="1" indent="-285750">
              <a:buFont typeface="Arial" panose="020B0604020202020204" pitchFamily="34" charset="0"/>
              <a:buChar char="•"/>
            </a:pPr>
            <a:endParaRPr lang="en-US"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a:p>
            <a:pPr marL="342900" indent="-342900">
              <a:buFont typeface="Arial" panose="020B0604020202020204" pitchFamily="34" charset="0"/>
              <a:buChar char="•"/>
            </a:pPr>
            <a:endParaRPr lang="en-ZA"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p:txBody>
      </p:sp>
      <p:pic>
        <p:nvPicPr>
          <p:cNvPr id="8" name="Picture 7" descr="A picture containing logo&#10;&#10;Description automatically generated">
            <a:extLst>
              <a:ext uri="{FF2B5EF4-FFF2-40B4-BE49-F238E27FC236}">
                <a16:creationId xmlns:a16="http://schemas.microsoft.com/office/drawing/2014/main" id="{53A51C88-E347-A50D-2F85-A10119738E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3522" y="6092687"/>
            <a:ext cx="683174" cy="739820"/>
          </a:xfrm>
          <a:prstGeom prst="rect">
            <a:avLst/>
          </a:prstGeom>
        </p:spPr>
      </p:pic>
      <p:pic>
        <p:nvPicPr>
          <p:cNvPr id="7" name="Picture 6" descr="A picture containing graphics, graphic design, clipart, font&#10;&#10;Description automatically generated">
            <a:extLst>
              <a:ext uri="{FF2B5EF4-FFF2-40B4-BE49-F238E27FC236}">
                <a16:creationId xmlns:a16="http://schemas.microsoft.com/office/drawing/2014/main" id="{6B58F530-172F-B42A-0D1E-784C2231D2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56316" y="6139068"/>
            <a:ext cx="683174" cy="651293"/>
          </a:xfrm>
          <a:prstGeom prst="rect">
            <a:avLst/>
          </a:prstGeom>
        </p:spPr>
      </p:pic>
    </p:spTree>
    <p:extLst>
      <p:ext uri="{BB962C8B-B14F-4D97-AF65-F5344CB8AC3E}">
        <p14:creationId xmlns:p14="http://schemas.microsoft.com/office/powerpoint/2010/main" val="2337465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26155A-2C36-4043-8707-617DC46BADF2}"/>
              </a:ext>
            </a:extLst>
          </p:cNvPr>
          <p:cNvSpPr/>
          <p:nvPr/>
        </p:nvSpPr>
        <p:spPr>
          <a:xfrm>
            <a:off x="0" y="-38098"/>
            <a:ext cx="12192000" cy="703116"/>
          </a:xfrm>
          <a:prstGeom prst="rect">
            <a:avLst/>
          </a:prstGeom>
          <a:solidFill>
            <a:srgbClr val="2B0E93"/>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3200" b="1" dirty="0">
                <a:solidFill>
                  <a:schemeClr val="bg2"/>
                </a:solidFill>
                <a:latin typeface="Raleway" pitchFamily="2" charset="0"/>
                <a:ea typeface="Roboto Condensed"/>
                <a:cs typeface="Roboto Condensed"/>
              </a:rPr>
              <a:t>Future of Medicine Access under NHI</a:t>
            </a:r>
          </a:p>
        </p:txBody>
      </p:sp>
      <p:sp>
        <p:nvSpPr>
          <p:cNvPr id="4" name="TextBox 3">
            <a:extLst>
              <a:ext uri="{FF2B5EF4-FFF2-40B4-BE49-F238E27FC236}">
                <a16:creationId xmlns:a16="http://schemas.microsoft.com/office/drawing/2014/main" id="{C5E7F03D-3481-6491-4AA7-6CC66F66ED2A}"/>
              </a:ext>
            </a:extLst>
          </p:cNvPr>
          <p:cNvSpPr txBox="1"/>
          <p:nvPr/>
        </p:nvSpPr>
        <p:spPr>
          <a:xfrm>
            <a:off x="252510" y="951952"/>
            <a:ext cx="12196860" cy="8417689"/>
          </a:xfrm>
          <a:prstGeom prst="rect">
            <a:avLst/>
          </a:prstGeom>
          <a:noFill/>
        </p:spPr>
        <p:txBody>
          <a:bodyPr wrap="square" lIns="91440" tIns="45720" rIns="91440" bIns="45720" rtlCol="0" anchor="t">
            <a:spAutoFit/>
          </a:bodyPr>
          <a:lstStyle/>
          <a:p>
            <a:endParaRPr lang="en-US" sz="500" b="1" u="sng" dirty="0">
              <a:latin typeface="Roboto Condensed"/>
              <a:ea typeface="Roboto Condensed"/>
              <a:cs typeface="Roboto Condensed"/>
            </a:endParaRPr>
          </a:p>
          <a:p>
            <a:pPr algn="just"/>
            <a:r>
              <a:rPr lang="en-US" sz="2400" b="1" i="1" dirty="0">
                <a:latin typeface="Raleway" pitchFamily="2" charset="0"/>
                <a:ea typeface="Roboto Condensed"/>
                <a:cs typeface="Calibri"/>
              </a:rPr>
              <a:t>NHI Webinar Series with UKZN </a:t>
            </a:r>
          </a:p>
          <a:p>
            <a:pPr algn="just"/>
            <a:endParaRPr lang="en-US" sz="2400" dirty="0">
              <a:latin typeface="Raleway" pitchFamily="2" charset="0"/>
              <a:ea typeface="Roboto Condensed"/>
              <a:cs typeface="Calibri"/>
            </a:endParaRPr>
          </a:p>
          <a:p>
            <a:pPr algn="just"/>
            <a:r>
              <a:rPr lang="en-US" sz="2400" b="1" dirty="0">
                <a:latin typeface="Raleway" pitchFamily="2" charset="0"/>
                <a:ea typeface="Roboto Condensed"/>
                <a:cs typeface="Calibri"/>
              </a:rPr>
              <a:t>Webinar 1: 1 June </a:t>
            </a:r>
          </a:p>
          <a:p>
            <a:pPr algn="just"/>
            <a:endParaRPr lang="en-US" sz="2400" dirty="0">
              <a:latin typeface="Raleway" pitchFamily="2" charset="0"/>
              <a:ea typeface="Roboto Condensed"/>
              <a:cs typeface="Calibri"/>
            </a:endParaRPr>
          </a:p>
          <a:p>
            <a:pPr algn="just"/>
            <a:r>
              <a:rPr lang="en-US" sz="2400" i="1" dirty="0">
                <a:latin typeface="Raleway" pitchFamily="2" charset="0"/>
                <a:ea typeface="Roboto Condensed"/>
                <a:cs typeface="Calibri"/>
              </a:rPr>
              <a:t>DM op ed: 13 June 2023 </a:t>
            </a:r>
          </a:p>
          <a:p>
            <a:pPr algn="just"/>
            <a:r>
              <a:rPr lang="en-US" sz="2400" dirty="0">
                <a:latin typeface="Raleway" pitchFamily="2" charset="0"/>
                <a:ea typeface="Roboto Condensed"/>
                <a:cs typeface="Calibri"/>
                <a:hlinkClick r:id="rId2"/>
              </a:rPr>
              <a:t>https://www.dailymaverick.co.za/article/2023-06-13-we-are-unlikely-to-be-equitably-able-to-access-lifesaving-affordable-medicines-under-nhi/</a:t>
            </a:r>
            <a:endParaRPr lang="en-US" sz="2400" dirty="0">
              <a:latin typeface="Raleway" pitchFamily="2" charset="0"/>
              <a:ea typeface="Roboto Condensed"/>
              <a:cs typeface="Calibri"/>
            </a:endParaRPr>
          </a:p>
          <a:p>
            <a:pPr algn="just"/>
            <a:endParaRPr lang="en-US" sz="2400" dirty="0">
              <a:latin typeface="Raleway" pitchFamily="2" charset="0"/>
              <a:ea typeface="Roboto Condensed"/>
              <a:cs typeface="Calibri"/>
            </a:endParaRPr>
          </a:p>
          <a:p>
            <a:pPr algn="just"/>
            <a:r>
              <a:rPr lang="en-US" sz="2400" i="1" dirty="0">
                <a:latin typeface="Raleway" pitchFamily="2" charset="0"/>
                <a:ea typeface="Roboto Condensed"/>
                <a:cs typeface="Calibri"/>
              </a:rPr>
              <a:t>NHI Bill-B adopted by National Assembly: 13 June 2023 </a:t>
            </a:r>
          </a:p>
          <a:p>
            <a:pPr algn="just"/>
            <a:r>
              <a:rPr lang="en-US" sz="2400" dirty="0">
                <a:latin typeface="Raleway" pitchFamily="2" charset="0"/>
                <a:ea typeface="Roboto Condensed"/>
                <a:cs typeface="Calibri"/>
                <a:hlinkClick r:id="rId3"/>
              </a:rPr>
              <a:t>https://healthjusticeinitiative.org.za/national-health-insurance-nhi/</a:t>
            </a:r>
            <a:endParaRPr lang="en-US" sz="2400" dirty="0">
              <a:latin typeface="Raleway" pitchFamily="2" charset="0"/>
              <a:ea typeface="Roboto Condensed"/>
              <a:cs typeface="Calibri"/>
            </a:endParaRPr>
          </a:p>
          <a:p>
            <a:pPr algn="just"/>
            <a:r>
              <a:rPr lang="en-US" sz="2400" i="1" dirty="0">
                <a:latin typeface="Raleway" pitchFamily="2" charset="0"/>
                <a:ea typeface="Roboto Condensed"/>
                <a:cs typeface="Calibri"/>
              </a:rPr>
              <a:t> </a:t>
            </a:r>
            <a:endParaRPr lang="en-US" sz="2400" dirty="0">
              <a:latin typeface="Raleway" pitchFamily="2" charset="0"/>
              <a:ea typeface="Roboto Condensed"/>
              <a:cs typeface="Calibri"/>
            </a:endParaRPr>
          </a:p>
          <a:p>
            <a:pPr algn="just"/>
            <a:r>
              <a:rPr lang="en-US" sz="2400" b="1" dirty="0">
                <a:latin typeface="Raleway" pitchFamily="2" charset="0"/>
                <a:ea typeface="Roboto Condensed"/>
                <a:cs typeface="Calibri"/>
              </a:rPr>
              <a:t>Webinar 2: 20 June </a:t>
            </a:r>
            <a:r>
              <a:rPr lang="en-US" sz="2400" dirty="0">
                <a:latin typeface="Raleway" pitchFamily="2" charset="0"/>
                <a:ea typeface="Roboto Condensed"/>
                <a:cs typeface="Calibri"/>
              </a:rPr>
              <a:t>(post adoption implications) </a:t>
            </a:r>
          </a:p>
          <a:p>
            <a:pPr algn="just"/>
            <a:r>
              <a:rPr lang="en-US" sz="2400" b="1" i="1" dirty="0">
                <a:solidFill>
                  <a:schemeClr val="accent1"/>
                </a:solidFill>
                <a:latin typeface="Raleway" pitchFamily="2" charset="0"/>
                <a:ea typeface="Roboto Condensed"/>
                <a:cs typeface="Calibri"/>
              </a:rPr>
              <a:t>Webinar 3: July </a:t>
            </a:r>
            <a:r>
              <a:rPr lang="en-US" sz="2400" i="1" dirty="0">
                <a:solidFill>
                  <a:schemeClr val="accent1"/>
                </a:solidFill>
                <a:latin typeface="Raleway" pitchFamily="2" charset="0"/>
                <a:ea typeface="Roboto Condensed"/>
                <a:cs typeface="Calibri"/>
              </a:rPr>
              <a:t>(monitoring and evaluation)</a:t>
            </a:r>
          </a:p>
          <a:p>
            <a:pPr algn="just"/>
            <a:r>
              <a:rPr lang="en-US" sz="2400" b="1" i="1" dirty="0">
                <a:solidFill>
                  <a:schemeClr val="accent1"/>
                </a:solidFill>
                <a:latin typeface="Raleway" pitchFamily="2" charset="0"/>
                <a:ea typeface="Roboto Condensed"/>
                <a:cs typeface="Calibri"/>
              </a:rPr>
              <a:t>Webinar 4; August </a:t>
            </a:r>
            <a:r>
              <a:rPr lang="en-US" sz="2400" i="1" dirty="0">
                <a:solidFill>
                  <a:schemeClr val="accent1"/>
                </a:solidFill>
                <a:latin typeface="Raleway" pitchFamily="2" charset="0"/>
                <a:ea typeface="Roboto Condensed"/>
                <a:cs typeface="Calibri"/>
              </a:rPr>
              <a:t>(technical solutions and suggestions) </a:t>
            </a:r>
          </a:p>
          <a:p>
            <a:pPr algn="just"/>
            <a:endParaRPr lang="en-US" sz="2400" dirty="0">
              <a:latin typeface="Raleway" pitchFamily="2" charset="0"/>
              <a:ea typeface="Roboto Condensed"/>
              <a:cs typeface="Calibri"/>
            </a:endParaRPr>
          </a:p>
          <a:p>
            <a:pPr algn="just"/>
            <a:r>
              <a:rPr lang="en-US" sz="2400" dirty="0">
                <a:highlight>
                  <a:srgbClr val="FFFF00"/>
                </a:highlight>
                <a:latin typeface="Raleway" pitchFamily="2" charset="0"/>
                <a:ea typeface="Roboto Condensed"/>
                <a:cs typeface="Calibri"/>
              </a:rPr>
              <a:t> </a:t>
            </a:r>
          </a:p>
          <a:p>
            <a:pPr algn="just"/>
            <a:endParaRPr lang="en-US" sz="2400" dirty="0">
              <a:latin typeface="Raleway" pitchFamily="2" charset="0"/>
              <a:ea typeface="Roboto Condensed"/>
              <a:cs typeface="Calibri"/>
            </a:endParaRPr>
          </a:p>
          <a:p>
            <a:pPr marL="285750" indent="-285750" algn="just">
              <a:buFont typeface="Arial" panose="020B0604020202020204" pitchFamily="34" charset="0"/>
              <a:buChar char="•"/>
            </a:pPr>
            <a:endParaRPr lang="en-US" sz="2400" dirty="0">
              <a:solidFill>
                <a:schemeClr val="tx1">
                  <a:lumMod val="85000"/>
                  <a:lumOff val="15000"/>
                </a:schemeClr>
              </a:solidFill>
              <a:latin typeface="Raleway" pitchFamily="2" charset="0"/>
              <a:cs typeface="Calibri" panose="020F0502020204030204"/>
            </a:endParaRPr>
          </a:p>
          <a:p>
            <a:pPr lvl="1"/>
            <a:endParaRPr lang="en-US" sz="2400" dirty="0">
              <a:solidFill>
                <a:schemeClr val="tx1">
                  <a:lumMod val="85000"/>
                  <a:lumOff val="15000"/>
                </a:schemeClr>
              </a:solidFill>
              <a:latin typeface="Raleway" pitchFamily="2" charset="0"/>
              <a:ea typeface="Roboto Condensed" panose="02000000000000000000" pitchFamily="2" charset="0"/>
              <a:cs typeface="Calibri"/>
            </a:endParaRPr>
          </a:p>
          <a:p>
            <a:pPr marL="342900" indent="-342900">
              <a:buFont typeface="Arial" panose="020B0604020202020204" pitchFamily="34" charset="0"/>
              <a:buChar char="•"/>
            </a:pPr>
            <a:endParaRPr lang="en-US"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a:p>
            <a:pPr marL="914400" lvl="1" indent="-457200">
              <a:buFont typeface="Arial" panose="020B0604020202020204" pitchFamily="34" charset="0"/>
              <a:buChar char="•"/>
            </a:pPr>
            <a:endParaRPr lang="en-US" sz="2000" dirty="0">
              <a:solidFill>
                <a:srgbClr val="0070C0"/>
              </a:solidFill>
              <a:latin typeface="Roboto Condensed" panose="02000000000000000000" pitchFamily="2" charset="0"/>
              <a:ea typeface="Roboto Condensed" panose="02000000000000000000" pitchFamily="2" charset="0"/>
              <a:cs typeface="Roboto Condensed" panose="02000000000000000000" pitchFamily="2" charset="0"/>
            </a:endParaRPr>
          </a:p>
          <a:p>
            <a:pPr marL="742950" lvl="1" indent="-285750">
              <a:buFont typeface="Arial" panose="020B0604020202020204" pitchFamily="34" charset="0"/>
              <a:buChar char="•"/>
            </a:pPr>
            <a:endParaRPr lang="en-US"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a:p>
            <a:pPr marL="342900" indent="-342900">
              <a:buFont typeface="Arial" panose="020B0604020202020204" pitchFamily="34" charset="0"/>
              <a:buChar char="•"/>
            </a:pPr>
            <a:endParaRPr lang="en-ZA"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p:txBody>
      </p:sp>
      <p:pic>
        <p:nvPicPr>
          <p:cNvPr id="8" name="Picture 7" descr="A picture containing logo&#10;&#10;Description automatically generated">
            <a:extLst>
              <a:ext uri="{FF2B5EF4-FFF2-40B4-BE49-F238E27FC236}">
                <a16:creationId xmlns:a16="http://schemas.microsoft.com/office/drawing/2014/main" id="{53A51C88-E347-A50D-2F85-A10119738EF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48194" y="6065259"/>
            <a:ext cx="708501" cy="767248"/>
          </a:xfrm>
          <a:prstGeom prst="rect">
            <a:avLst/>
          </a:prstGeom>
        </p:spPr>
      </p:pic>
      <p:pic>
        <p:nvPicPr>
          <p:cNvPr id="7" name="Picture 6" descr="A picture containing graphics, graphic design, clipart, font&#10;&#10;Description automatically generated">
            <a:extLst>
              <a:ext uri="{FF2B5EF4-FFF2-40B4-BE49-F238E27FC236}">
                <a16:creationId xmlns:a16="http://schemas.microsoft.com/office/drawing/2014/main" id="{6B58F530-172F-B42A-0D1E-784C2231D2B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134684" y="6023113"/>
            <a:ext cx="804805" cy="767248"/>
          </a:xfrm>
          <a:prstGeom prst="rect">
            <a:avLst/>
          </a:prstGeom>
        </p:spPr>
      </p:pic>
    </p:spTree>
    <p:extLst>
      <p:ext uri="{BB962C8B-B14F-4D97-AF65-F5344CB8AC3E}">
        <p14:creationId xmlns:p14="http://schemas.microsoft.com/office/powerpoint/2010/main" val="2739838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26155A-2C36-4043-8707-617DC46BADF2}"/>
              </a:ext>
            </a:extLst>
          </p:cNvPr>
          <p:cNvSpPr/>
          <p:nvPr/>
        </p:nvSpPr>
        <p:spPr>
          <a:xfrm>
            <a:off x="0" y="-38098"/>
            <a:ext cx="12192000" cy="703116"/>
          </a:xfrm>
          <a:prstGeom prst="rect">
            <a:avLst/>
          </a:prstGeom>
          <a:solidFill>
            <a:srgbClr val="2B0E93"/>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3200" b="1" dirty="0">
                <a:solidFill>
                  <a:schemeClr val="bg2"/>
                </a:solidFill>
                <a:latin typeface="Raleway" pitchFamily="2" charset="0"/>
                <a:ea typeface="Roboto Condensed"/>
                <a:cs typeface="Roboto Condensed"/>
              </a:rPr>
              <a:t>Future of Medicine Access under NHI</a:t>
            </a:r>
          </a:p>
        </p:txBody>
      </p:sp>
      <p:pic>
        <p:nvPicPr>
          <p:cNvPr id="8" name="Picture 7" descr="A picture containing logo&#10;&#10;Description automatically generated">
            <a:extLst>
              <a:ext uri="{FF2B5EF4-FFF2-40B4-BE49-F238E27FC236}">
                <a16:creationId xmlns:a16="http://schemas.microsoft.com/office/drawing/2014/main" id="{53A51C88-E347-A50D-2F85-A10119738E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12" y="6130849"/>
            <a:ext cx="628205" cy="680294"/>
          </a:xfrm>
          <a:prstGeom prst="rect">
            <a:avLst/>
          </a:prstGeom>
        </p:spPr>
      </p:pic>
      <p:pic>
        <p:nvPicPr>
          <p:cNvPr id="7" name="Picture 6" descr="A picture containing graphics, graphic design, clipart, font&#10;&#10;Description automatically generated">
            <a:extLst>
              <a:ext uri="{FF2B5EF4-FFF2-40B4-BE49-F238E27FC236}">
                <a16:creationId xmlns:a16="http://schemas.microsoft.com/office/drawing/2014/main" id="{6B58F530-172F-B42A-0D1E-784C2231D2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9884" y="6130848"/>
            <a:ext cx="705865" cy="672925"/>
          </a:xfrm>
          <a:prstGeom prst="rect">
            <a:avLst/>
          </a:prstGeom>
        </p:spPr>
      </p:pic>
      <p:sp>
        <p:nvSpPr>
          <p:cNvPr id="3" name="Rectangle 2">
            <a:extLst>
              <a:ext uri="{FF2B5EF4-FFF2-40B4-BE49-F238E27FC236}">
                <a16:creationId xmlns:a16="http://schemas.microsoft.com/office/drawing/2014/main" id="{A0BADAB0-C257-B276-747B-C4C0B136E03A}"/>
              </a:ext>
            </a:extLst>
          </p:cNvPr>
          <p:cNvSpPr/>
          <p:nvPr/>
        </p:nvSpPr>
        <p:spPr>
          <a:xfrm>
            <a:off x="1446600" y="745338"/>
            <a:ext cx="5438628" cy="20891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Raleway" pitchFamily="2" charset="0"/>
              </a:rPr>
              <a:t>“NHI for all” </a:t>
            </a:r>
          </a:p>
          <a:p>
            <a:r>
              <a:rPr lang="en-US" dirty="0">
                <a:latin typeface="Raleway" pitchFamily="2" charset="0"/>
              </a:rPr>
              <a:t>(Only for NHI registered users per s4 and s5)</a:t>
            </a:r>
          </a:p>
          <a:p>
            <a:r>
              <a:rPr lang="en-US" dirty="0">
                <a:latin typeface="Raleway" pitchFamily="2" charset="0"/>
              </a:rPr>
              <a:t>Proof of user status and proof of identity needed at every visit, referral pathways must be followed, benefits determined from time to time (available state resources will be key, with clinical, benefits and price recommendations) </a:t>
            </a:r>
          </a:p>
        </p:txBody>
      </p:sp>
      <p:sp>
        <p:nvSpPr>
          <p:cNvPr id="5" name="Oval 4">
            <a:extLst>
              <a:ext uri="{FF2B5EF4-FFF2-40B4-BE49-F238E27FC236}">
                <a16:creationId xmlns:a16="http://schemas.microsoft.com/office/drawing/2014/main" id="{C25ABF7E-226E-2645-5151-5504F3AF0E4B}"/>
              </a:ext>
            </a:extLst>
          </p:cNvPr>
          <p:cNvSpPr/>
          <p:nvPr/>
        </p:nvSpPr>
        <p:spPr>
          <a:xfrm>
            <a:off x="7276003" y="831047"/>
            <a:ext cx="4931100" cy="3366748"/>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dirty="0">
                <a:latin typeface="Raleway" pitchFamily="2" charset="0"/>
              </a:rPr>
              <a:t>s33 Medical Schemes </a:t>
            </a:r>
          </a:p>
          <a:p>
            <a:r>
              <a:rPr lang="en-US" dirty="0">
                <a:latin typeface="Raleway" pitchFamily="2" charset="0"/>
              </a:rPr>
              <a:t>Cover until ‘NHI fully implemented’ </a:t>
            </a:r>
          </a:p>
          <a:p>
            <a:r>
              <a:rPr lang="en-US" dirty="0">
                <a:latin typeface="Raleway" pitchFamily="2" charset="0"/>
              </a:rPr>
              <a:t>Then: </a:t>
            </a:r>
          </a:p>
          <a:p>
            <a:r>
              <a:rPr lang="en-US" dirty="0">
                <a:latin typeface="Raleway" pitchFamily="2" charset="0"/>
              </a:rPr>
              <a:t>‘Complementary </a:t>
            </a:r>
          </a:p>
          <a:p>
            <a:r>
              <a:rPr lang="en-US" dirty="0">
                <a:latin typeface="Raleway" pitchFamily="2" charset="0"/>
              </a:rPr>
              <a:t>Cover </a:t>
            </a:r>
            <a:r>
              <a:rPr lang="en-US" i="1" dirty="0">
                <a:latin typeface="Raleway" pitchFamily="2" charset="0"/>
              </a:rPr>
              <a:t>to services </a:t>
            </a:r>
            <a:r>
              <a:rPr lang="en-US" dirty="0">
                <a:latin typeface="Raleway" pitchFamily="2" charset="0"/>
              </a:rPr>
              <a:t>not reimbursable by the Fund’</a:t>
            </a:r>
          </a:p>
          <a:p>
            <a:endParaRPr lang="en-US" dirty="0">
              <a:latin typeface="Raleway" pitchFamily="2" charset="0"/>
            </a:endParaRPr>
          </a:p>
        </p:txBody>
      </p:sp>
      <p:sp>
        <p:nvSpPr>
          <p:cNvPr id="6" name="Rectangle: Rounded Corners 5">
            <a:extLst>
              <a:ext uri="{FF2B5EF4-FFF2-40B4-BE49-F238E27FC236}">
                <a16:creationId xmlns:a16="http://schemas.microsoft.com/office/drawing/2014/main" id="{C81E15C4-4061-F8FA-70EA-EA35F4965BE0}"/>
              </a:ext>
            </a:extLst>
          </p:cNvPr>
          <p:cNvSpPr/>
          <p:nvPr/>
        </p:nvSpPr>
        <p:spPr>
          <a:xfrm>
            <a:off x="2399456" y="4218499"/>
            <a:ext cx="3260035" cy="1818861"/>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latin typeface="Raleway" pitchFamily="2" charset="0"/>
              </a:rPr>
              <a:t>‘Insurance product’ </a:t>
            </a:r>
          </a:p>
          <a:p>
            <a:pPr algn="ctr"/>
            <a:r>
              <a:rPr lang="en-US" dirty="0">
                <a:latin typeface="Raleway" pitchFamily="2" charset="0"/>
              </a:rPr>
              <a:t>(for foreign workers and students with short term work/study visa)</a:t>
            </a:r>
          </a:p>
        </p:txBody>
      </p:sp>
      <p:sp>
        <p:nvSpPr>
          <p:cNvPr id="9" name="Isosceles Triangle 8">
            <a:extLst>
              <a:ext uri="{FF2B5EF4-FFF2-40B4-BE49-F238E27FC236}">
                <a16:creationId xmlns:a16="http://schemas.microsoft.com/office/drawing/2014/main" id="{36750137-26C6-5754-CB10-9C8CF6BB9D4C}"/>
              </a:ext>
            </a:extLst>
          </p:cNvPr>
          <p:cNvSpPr/>
          <p:nvPr/>
        </p:nvSpPr>
        <p:spPr>
          <a:xfrm>
            <a:off x="8198858" y="4182846"/>
            <a:ext cx="3091070" cy="2461503"/>
          </a:xfrm>
          <a:prstGeom prst="triangle">
            <a:avLst>
              <a:gd name="adj" fmla="val 52682"/>
            </a:avLst>
          </a:prstGeom>
        </p:spPr>
        <p:style>
          <a:lnRef idx="0">
            <a:schemeClr val="accent4"/>
          </a:lnRef>
          <a:fillRef idx="3">
            <a:schemeClr val="accent4"/>
          </a:fillRef>
          <a:effectRef idx="3">
            <a:schemeClr val="accent4"/>
          </a:effectRef>
          <a:fontRef idx="minor">
            <a:schemeClr val="lt1"/>
          </a:fontRef>
        </p:style>
        <p:txBody>
          <a:bodyPr rtlCol="0" anchor="ctr"/>
          <a:lstStyle/>
          <a:p>
            <a:r>
              <a:rPr lang="en-US" sz="1400" dirty="0">
                <a:latin typeface="Raleway" pitchFamily="2" charset="0"/>
              </a:rPr>
              <a:t>‘Out of pocket’ registered medicines (paid to non-NHI providers too?)</a:t>
            </a:r>
            <a:endParaRPr lang="en-US" sz="1400" dirty="0"/>
          </a:p>
          <a:p>
            <a:pPr algn="ctr"/>
            <a:r>
              <a:rPr lang="en-US" sz="1100" dirty="0"/>
              <a:t> </a:t>
            </a:r>
          </a:p>
        </p:txBody>
      </p:sp>
      <p:sp>
        <p:nvSpPr>
          <p:cNvPr id="12" name="Arrow: Pentagon 11">
            <a:extLst>
              <a:ext uri="{FF2B5EF4-FFF2-40B4-BE49-F238E27FC236}">
                <a16:creationId xmlns:a16="http://schemas.microsoft.com/office/drawing/2014/main" id="{724F1E1B-5C6C-DEC7-4FA9-ADEE335A9F0F}"/>
              </a:ext>
            </a:extLst>
          </p:cNvPr>
          <p:cNvSpPr/>
          <p:nvPr/>
        </p:nvSpPr>
        <p:spPr>
          <a:xfrm>
            <a:off x="129182" y="2728993"/>
            <a:ext cx="2623164" cy="1418201"/>
          </a:xfrm>
          <a:prstGeom prst="homePlate">
            <a:avLst/>
          </a:prstGeom>
        </p:spPr>
        <p:style>
          <a:lnRef idx="2">
            <a:schemeClr val="accent5"/>
          </a:lnRef>
          <a:fillRef idx="1">
            <a:schemeClr val="lt1"/>
          </a:fillRef>
          <a:effectRef idx="0">
            <a:schemeClr val="accent5"/>
          </a:effectRef>
          <a:fontRef idx="minor">
            <a:schemeClr val="dk1"/>
          </a:fontRef>
        </p:style>
        <p:txBody>
          <a:bodyPr rtlCol="0" anchor="ctr"/>
          <a:lstStyle/>
          <a:p>
            <a:r>
              <a:rPr lang="en-US" sz="1400" dirty="0">
                <a:latin typeface="Raleway" pitchFamily="2" charset="0"/>
              </a:rPr>
              <a:t>Adult asylum seekers and ‘illegal foreigners’: Emergency services and notifiable conditions only </a:t>
            </a:r>
          </a:p>
        </p:txBody>
      </p:sp>
      <p:sp>
        <p:nvSpPr>
          <p:cNvPr id="14" name="Teardrop 13">
            <a:extLst>
              <a:ext uri="{FF2B5EF4-FFF2-40B4-BE49-F238E27FC236}">
                <a16:creationId xmlns:a16="http://schemas.microsoft.com/office/drawing/2014/main" id="{488AA271-E6C4-73B3-311B-6EE46ABCDEA3}"/>
              </a:ext>
            </a:extLst>
          </p:cNvPr>
          <p:cNvSpPr/>
          <p:nvPr/>
        </p:nvSpPr>
        <p:spPr>
          <a:xfrm>
            <a:off x="2334041" y="2764646"/>
            <a:ext cx="3090135" cy="1418200"/>
          </a:xfrm>
          <a:prstGeom prst="teardrop">
            <a:avLst/>
          </a:prstGeom>
        </p:spPr>
        <p:style>
          <a:lnRef idx="2">
            <a:schemeClr val="accent5"/>
          </a:lnRef>
          <a:fillRef idx="1">
            <a:schemeClr val="lt1"/>
          </a:fillRef>
          <a:effectRef idx="0">
            <a:schemeClr val="accent5"/>
          </a:effectRef>
          <a:fontRef idx="minor">
            <a:schemeClr val="dk1"/>
          </a:fontRef>
        </p:style>
        <p:txBody>
          <a:bodyPr rtlCol="0" anchor="ctr"/>
          <a:lstStyle/>
          <a:p>
            <a:r>
              <a:rPr lang="en-US" sz="1400" dirty="0">
                <a:latin typeface="Raleway" pitchFamily="2" charset="0"/>
              </a:rPr>
              <a:t>All children: </a:t>
            </a:r>
          </a:p>
          <a:p>
            <a:r>
              <a:rPr lang="en-US" sz="1400" dirty="0">
                <a:latin typeface="Raleway" pitchFamily="2" charset="0"/>
                <a:ea typeface="Roboto Condensed"/>
                <a:cs typeface="Calibri"/>
              </a:rPr>
              <a:t>‘basic health care services as provided for in s28 of the Constitution’</a:t>
            </a:r>
            <a:endParaRPr lang="en-US" sz="1400" dirty="0">
              <a:highlight>
                <a:srgbClr val="FFFF00"/>
              </a:highlight>
              <a:latin typeface="Raleway" pitchFamily="2" charset="0"/>
            </a:endParaRPr>
          </a:p>
        </p:txBody>
      </p:sp>
      <p:sp>
        <p:nvSpPr>
          <p:cNvPr id="16" name="Plaque 15">
            <a:extLst>
              <a:ext uri="{FF2B5EF4-FFF2-40B4-BE49-F238E27FC236}">
                <a16:creationId xmlns:a16="http://schemas.microsoft.com/office/drawing/2014/main" id="{1542AB09-F89B-0028-2CC0-060B54255AD1}"/>
              </a:ext>
            </a:extLst>
          </p:cNvPr>
          <p:cNvSpPr/>
          <p:nvPr/>
        </p:nvSpPr>
        <p:spPr>
          <a:xfrm>
            <a:off x="10560649" y="4127234"/>
            <a:ext cx="1560505" cy="1526303"/>
          </a:xfrm>
          <a:prstGeom prst="plaque">
            <a:avLst/>
          </a:prstGeo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lang="en-US" sz="1400" b="1" dirty="0">
                <a:latin typeface="Raleway" pitchFamily="2" charset="0"/>
              </a:rPr>
              <a:t>Diplomats/ Embassies</a:t>
            </a:r>
          </a:p>
          <a:p>
            <a:pPr algn="ctr"/>
            <a:r>
              <a:rPr lang="en-US" sz="1400" b="1" dirty="0">
                <a:latin typeface="Raleway" pitchFamily="2" charset="0"/>
              </a:rPr>
              <a:t>(unclear)  </a:t>
            </a:r>
          </a:p>
        </p:txBody>
      </p:sp>
      <p:sp>
        <p:nvSpPr>
          <p:cNvPr id="10" name="Hexagon 9">
            <a:extLst>
              <a:ext uri="{FF2B5EF4-FFF2-40B4-BE49-F238E27FC236}">
                <a16:creationId xmlns:a16="http://schemas.microsoft.com/office/drawing/2014/main" id="{B037C4FA-F989-9B13-DE8B-E76389AE5CBF}"/>
              </a:ext>
            </a:extLst>
          </p:cNvPr>
          <p:cNvSpPr/>
          <p:nvPr/>
        </p:nvSpPr>
        <p:spPr>
          <a:xfrm>
            <a:off x="-1" y="816097"/>
            <a:ext cx="1540566" cy="1602267"/>
          </a:xfrm>
          <a:prstGeom prst="hexagon">
            <a:avLst/>
          </a:prstGeom>
        </p:spPr>
        <p:style>
          <a:lnRef idx="2">
            <a:schemeClr val="accent1"/>
          </a:lnRef>
          <a:fillRef idx="1">
            <a:schemeClr val="lt1"/>
          </a:fillRef>
          <a:effectRef idx="0">
            <a:schemeClr val="accent1"/>
          </a:effectRef>
          <a:fontRef idx="minor">
            <a:schemeClr val="dk1"/>
          </a:fontRef>
        </p:style>
        <p:txBody>
          <a:bodyPr rtlCol="0" anchor="ctr"/>
          <a:lstStyle/>
          <a:p>
            <a:r>
              <a:rPr lang="en-US" sz="1400" i="1" dirty="0">
                <a:latin typeface="Raleway" pitchFamily="2" charset="0"/>
              </a:rPr>
              <a:t>SANDF</a:t>
            </a:r>
          </a:p>
          <a:p>
            <a:r>
              <a:rPr lang="en-US" sz="1400" i="1" dirty="0">
                <a:latin typeface="Raleway" pitchFamily="2" charset="0"/>
              </a:rPr>
              <a:t>SSA excluded from NHI </a:t>
            </a:r>
          </a:p>
        </p:txBody>
      </p:sp>
      <p:sp>
        <p:nvSpPr>
          <p:cNvPr id="11" name="Hexagon 10">
            <a:extLst>
              <a:ext uri="{FF2B5EF4-FFF2-40B4-BE49-F238E27FC236}">
                <a16:creationId xmlns:a16="http://schemas.microsoft.com/office/drawing/2014/main" id="{17836381-2327-0BFA-C737-6EF31BB4941B}"/>
              </a:ext>
            </a:extLst>
          </p:cNvPr>
          <p:cNvSpPr/>
          <p:nvPr/>
        </p:nvSpPr>
        <p:spPr>
          <a:xfrm>
            <a:off x="1054952" y="5170932"/>
            <a:ext cx="1672036" cy="914400"/>
          </a:xfrm>
          <a:prstGeom prst="hexag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latin typeface="Raleway" pitchFamily="2" charset="0"/>
              </a:rPr>
              <a:t>Non-SA Insurance provider </a:t>
            </a:r>
          </a:p>
        </p:txBody>
      </p:sp>
      <p:sp>
        <p:nvSpPr>
          <p:cNvPr id="13" name="Speech Bubble: Rectangle with Corners Rounded 12">
            <a:extLst>
              <a:ext uri="{FF2B5EF4-FFF2-40B4-BE49-F238E27FC236}">
                <a16:creationId xmlns:a16="http://schemas.microsoft.com/office/drawing/2014/main" id="{5E9986BC-6398-4476-125B-C0787CFAC1F4}"/>
              </a:ext>
            </a:extLst>
          </p:cNvPr>
          <p:cNvSpPr/>
          <p:nvPr/>
        </p:nvSpPr>
        <p:spPr>
          <a:xfrm>
            <a:off x="10420003" y="616506"/>
            <a:ext cx="1739850" cy="2054986"/>
          </a:xfrm>
          <a:prstGeom prst="wedgeRoundRectCallout">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1200" i="1" dirty="0">
                <a:latin typeface="Raleway" pitchFamily="2" charset="0"/>
              </a:rPr>
              <a:t>Currently: </a:t>
            </a:r>
          </a:p>
          <a:p>
            <a:r>
              <a:rPr lang="en-US" sz="1200" i="1" dirty="0">
                <a:latin typeface="Raleway" pitchFamily="2" charset="0"/>
              </a:rPr>
              <a:t>PMBs for all </a:t>
            </a:r>
          </a:p>
          <a:p>
            <a:r>
              <a:rPr lang="en-US" sz="1200" i="1" dirty="0">
                <a:latin typeface="Raleway" pitchFamily="2" charset="0"/>
              </a:rPr>
              <a:t>Schemes (200+/-) Multiple Benefit Plans </a:t>
            </a:r>
          </a:p>
          <a:p>
            <a:r>
              <a:rPr lang="en-US" sz="1200" i="1" dirty="0">
                <a:latin typeface="Raleway" pitchFamily="2" charset="0"/>
              </a:rPr>
              <a:t>Pricing Committee SEP Adjustment Dispensing fees </a:t>
            </a:r>
          </a:p>
          <a:p>
            <a:r>
              <a:rPr lang="en-US" sz="1200" i="1" dirty="0">
                <a:latin typeface="Raleway" pitchFamily="2" charset="0"/>
              </a:rPr>
              <a:t>Risk rating rules, waiting periods, LJP regulated  </a:t>
            </a:r>
          </a:p>
        </p:txBody>
      </p:sp>
      <p:sp>
        <p:nvSpPr>
          <p:cNvPr id="20" name="Rectangle 19">
            <a:extLst>
              <a:ext uri="{FF2B5EF4-FFF2-40B4-BE49-F238E27FC236}">
                <a16:creationId xmlns:a16="http://schemas.microsoft.com/office/drawing/2014/main" id="{8D89CDA1-EE05-8419-FD36-79EAF59904A8}"/>
              </a:ext>
            </a:extLst>
          </p:cNvPr>
          <p:cNvSpPr/>
          <p:nvPr/>
        </p:nvSpPr>
        <p:spPr>
          <a:xfrm>
            <a:off x="5675449" y="2728993"/>
            <a:ext cx="1461052" cy="1966017"/>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285750" indent="-285750">
              <a:buFont typeface="Arial" panose="020B0604020202020204" pitchFamily="34" charset="0"/>
              <a:buChar char="•"/>
            </a:pPr>
            <a:r>
              <a:rPr lang="en-US" sz="1200" i="1" dirty="0">
                <a:latin typeface="Raleway" pitchFamily="2" charset="0"/>
              </a:rPr>
              <a:t>National Health Products List </a:t>
            </a:r>
          </a:p>
          <a:p>
            <a:pPr marL="285750" indent="-285750">
              <a:buFont typeface="Arial" panose="020B0604020202020204" pitchFamily="34" charset="0"/>
              <a:buChar char="•"/>
            </a:pPr>
            <a:r>
              <a:rPr lang="en-US" sz="1200" i="1" dirty="0">
                <a:latin typeface="Raleway" pitchFamily="2" charset="0"/>
              </a:rPr>
              <a:t>Formulary (EML, EEL)</a:t>
            </a:r>
          </a:p>
          <a:p>
            <a:r>
              <a:rPr lang="en-US" sz="1200" i="1" dirty="0">
                <a:latin typeface="Raleway" pitchFamily="2" charset="0"/>
              </a:rPr>
              <a:t>Provider and establishments must procure per formulary </a:t>
            </a:r>
          </a:p>
        </p:txBody>
      </p:sp>
      <p:sp>
        <p:nvSpPr>
          <p:cNvPr id="22" name="Callout: Line with Accent Bar 21">
            <a:extLst>
              <a:ext uri="{FF2B5EF4-FFF2-40B4-BE49-F238E27FC236}">
                <a16:creationId xmlns:a16="http://schemas.microsoft.com/office/drawing/2014/main" id="{D4633B30-8951-FEC7-955D-2BF0744E3D15}"/>
              </a:ext>
            </a:extLst>
          </p:cNvPr>
          <p:cNvSpPr/>
          <p:nvPr/>
        </p:nvSpPr>
        <p:spPr>
          <a:xfrm>
            <a:off x="5932164" y="4551488"/>
            <a:ext cx="2160916" cy="2199893"/>
          </a:xfrm>
          <a:prstGeom prst="accentCallout1">
            <a:avLst>
              <a:gd name="adj1" fmla="val 18750"/>
              <a:gd name="adj2" fmla="val -4653"/>
              <a:gd name="adj3" fmla="val -80419"/>
              <a:gd name="adj4" fmla="val -20395"/>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ZA" sz="1200" dirty="0">
                <a:solidFill>
                  <a:schemeClr val="bg1"/>
                </a:solidFill>
                <a:latin typeface="Raleway" pitchFamily="2" charset="0"/>
                <a:ea typeface="Roboto Condensed" panose="02000000000000000000" pitchFamily="2" charset="0"/>
                <a:cs typeface="Roboto Condensed" panose="02000000000000000000" pitchFamily="2" charset="0"/>
              </a:rPr>
              <a:t>NHI Source of Income: </a:t>
            </a:r>
          </a:p>
          <a:p>
            <a:endParaRPr lang="en-ZA" sz="1200" dirty="0">
              <a:solidFill>
                <a:schemeClr val="bg1"/>
              </a:solidFill>
              <a:latin typeface="Raleway" pitchFamily="2" charset="0"/>
              <a:ea typeface="Roboto Condensed" panose="02000000000000000000" pitchFamily="2" charset="0"/>
              <a:cs typeface="Roboto Condensed" panose="02000000000000000000" pitchFamily="2" charset="0"/>
            </a:endParaRPr>
          </a:p>
          <a:p>
            <a:r>
              <a:rPr lang="en-ZA" sz="1200" dirty="0">
                <a:solidFill>
                  <a:schemeClr val="bg1"/>
                </a:solidFill>
                <a:latin typeface="Raleway" pitchFamily="2" charset="0"/>
                <a:ea typeface="Roboto Condensed" panose="02000000000000000000" pitchFamily="2" charset="0"/>
                <a:cs typeface="Roboto Condensed" panose="02000000000000000000" pitchFamily="2" charset="0"/>
              </a:rPr>
              <a:t>s49 - Parliamentary appropriations, general tax revenue, scheme tax credits reallocation, payroll tax, personal income tax surcharge</a:t>
            </a:r>
          </a:p>
        </p:txBody>
      </p:sp>
      <p:sp>
        <p:nvSpPr>
          <p:cNvPr id="4" name="Rectangle 3">
            <a:extLst>
              <a:ext uri="{FF2B5EF4-FFF2-40B4-BE49-F238E27FC236}">
                <a16:creationId xmlns:a16="http://schemas.microsoft.com/office/drawing/2014/main" id="{8206F2D0-52B8-0601-427F-89FAF00C2446}"/>
              </a:ext>
            </a:extLst>
          </p:cNvPr>
          <p:cNvSpPr/>
          <p:nvPr/>
        </p:nvSpPr>
        <p:spPr>
          <a:xfrm>
            <a:off x="2617527" y="5836981"/>
            <a:ext cx="3091069"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sz="1200" dirty="0">
                <a:latin typeface="Raleway" pitchFamily="2" charset="0"/>
              </a:rPr>
              <a:t>S4(5) foreigner visiting SA for any purpose must have trave insurance per travel contract/policy or else only a right to emergency and notifiable </a:t>
            </a:r>
          </a:p>
        </p:txBody>
      </p:sp>
      <p:cxnSp>
        <p:nvCxnSpPr>
          <p:cNvPr id="17" name="Connector: Curved 16">
            <a:extLst>
              <a:ext uri="{FF2B5EF4-FFF2-40B4-BE49-F238E27FC236}">
                <a16:creationId xmlns:a16="http://schemas.microsoft.com/office/drawing/2014/main" id="{08210ECA-53BC-10E3-DD4D-CD785782A323}"/>
              </a:ext>
            </a:extLst>
          </p:cNvPr>
          <p:cNvCxnSpPr>
            <a:cxnSpLocks/>
          </p:cNvCxnSpPr>
          <p:nvPr/>
        </p:nvCxnSpPr>
        <p:spPr>
          <a:xfrm flipV="1">
            <a:off x="5249768" y="4416900"/>
            <a:ext cx="5898179" cy="1264002"/>
          </a:xfrm>
          <a:prstGeom prst="curvedConnector3">
            <a:avLst/>
          </a:prstGeom>
          <a:ln>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3" name="Callout: Up Arrow 22">
            <a:extLst>
              <a:ext uri="{FF2B5EF4-FFF2-40B4-BE49-F238E27FC236}">
                <a16:creationId xmlns:a16="http://schemas.microsoft.com/office/drawing/2014/main" id="{C40B8BEA-DA05-A84D-4CAD-17792E8FDCC4}"/>
              </a:ext>
            </a:extLst>
          </p:cNvPr>
          <p:cNvSpPr/>
          <p:nvPr/>
        </p:nvSpPr>
        <p:spPr>
          <a:xfrm>
            <a:off x="114265" y="3890736"/>
            <a:ext cx="2133827" cy="1230750"/>
          </a:xfrm>
          <a:prstGeom prst="upArrowCallou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ZA" sz="1000" i="1" dirty="0">
                <a:solidFill>
                  <a:schemeClr val="tx1"/>
                </a:solidFill>
                <a:effectLst/>
                <a:latin typeface="Raleway" pitchFamily="2" charset="0"/>
                <a:ea typeface="Calibri" panose="020F0502020204030204" pitchFamily="34" charset="0"/>
              </a:rPr>
              <a:t>Illegal: ‘foreigner who is in the Republic in contravention of this [Immigration] Act and includes a prohibited person’</a:t>
            </a:r>
            <a:endParaRPr lang="en-US" sz="1000" i="1" dirty="0">
              <a:solidFill>
                <a:schemeClr val="tx1"/>
              </a:solidFill>
              <a:effectLst/>
              <a:latin typeface="Raleway" pitchFamily="2" charset="0"/>
              <a:ea typeface="Calibri" panose="020F0502020204030204" pitchFamily="34" charset="0"/>
            </a:endParaRPr>
          </a:p>
          <a:p>
            <a:r>
              <a:rPr lang="en-ZA" sz="1000" i="1" dirty="0">
                <a:solidFill>
                  <a:schemeClr val="bg1"/>
                </a:solidFill>
                <a:effectLst/>
                <a:latin typeface="Raleway" pitchFamily="2" charset="0"/>
                <a:ea typeface="Calibri" panose="020F0502020204030204" pitchFamily="34" charset="0"/>
              </a:rPr>
              <a:t> </a:t>
            </a:r>
            <a:endParaRPr lang="en-US" sz="1000" i="1" dirty="0">
              <a:solidFill>
                <a:schemeClr val="bg1"/>
              </a:solidFill>
              <a:effectLst/>
              <a:latin typeface="Raleway" pitchFamily="2" charset="0"/>
              <a:ea typeface="Calibri" panose="020F0502020204030204" pitchFamily="34" charset="0"/>
            </a:endParaRPr>
          </a:p>
        </p:txBody>
      </p:sp>
    </p:spTree>
    <p:extLst>
      <p:ext uri="{BB962C8B-B14F-4D97-AF65-F5344CB8AC3E}">
        <p14:creationId xmlns:p14="http://schemas.microsoft.com/office/powerpoint/2010/main" val="3607248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26155A-2C36-4043-8707-617DC46BADF2}"/>
              </a:ext>
            </a:extLst>
          </p:cNvPr>
          <p:cNvSpPr/>
          <p:nvPr/>
        </p:nvSpPr>
        <p:spPr>
          <a:xfrm>
            <a:off x="0" y="-38098"/>
            <a:ext cx="12192000" cy="703116"/>
          </a:xfrm>
          <a:prstGeom prst="rect">
            <a:avLst/>
          </a:prstGeom>
          <a:solidFill>
            <a:srgbClr val="2B0E93"/>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3200" b="1" dirty="0">
                <a:solidFill>
                  <a:schemeClr val="bg2"/>
                </a:solidFill>
                <a:latin typeface="Raleway" pitchFamily="2" charset="0"/>
                <a:ea typeface="Roboto Condensed"/>
                <a:cs typeface="Roboto Condensed"/>
              </a:rPr>
              <a:t>Future of Medicine Access under NHI</a:t>
            </a:r>
          </a:p>
        </p:txBody>
      </p:sp>
      <p:sp>
        <p:nvSpPr>
          <p:cNvPr id="4" name="TextBox 3">
            <a:extLst>
              <a:ext uri="{FF2B5EF4-FFF2-40B4-BE49-F238E27FC236}">
                <a16:creationId xmlns:a16="http://schemas.microsoft.com/office/drawing/2014/main" id="{C5E7F03D-3481-6491-4AA7-6CC66F66ED2A}"/>
              </a:ext>
            </a:extLst>
          </p:cNvPr>
          <p:cNvSpPr txBox="1"/>
          <p:nvPr/>
        </p:nvSpPr>
        <p:spPr>
          <a:xfrm>
            <a:off x="-2316" y="663718"/>
            <a:ext cx="12196860" cy="10079682"/>
          </a:xfrm>
          <a:prstGeom prst="rect">
            <a:avLst/>
          </a:prstGeom>
          <a:noFill/>
        </p:spPr>
        <p:txBody>
          <a:bodyPr wrap="square" lIns="91440" tIns="45720" rIns="91440" bIns="45720" rtlCol="0" anchor="t">
            <a:spAutoFit/>
          </a:bodyPr>
          <a:lstStyle/>
          <a:p>
            <a:endParaRPr lang="en-US" sz="500" b="1" u="sng" dirty="0">
              <a:latin typeface="Roboto Condensed"/>
              <a:ea typeface="Roboto Condensed"/>
              <a:cs typeface="Roboto Condensed"/>
            </a:endParaRPr>
          </a:p>
          <a:p>
            <a:pPr algn="just"/>
            <a:r>
              <a:rPr lang="en-US" sz="2400" b="1" i="1" dirty="0">
                <a:latin typeface="Raleway" pitchFamily="2" charset="0"/>
                <a:ea typeface="Roboto Condensed"/>
                <a:cs typeface="Calibri"/>
              </a:rPr>
              <a:t>Key Changes (deletions and additions) </a:t>
            </a:r>
          </a:p>
          <a:p>
            <a:pPr algn="just"/>
            <a:r>
              <a:rPr lang="en-US" sz="2400" b="1" i="1" dirty="0">
                <a:latin typeface="Raleway" pitchFamily="2" charset="0"/>
                <a:ea typeface="Roboto Condensed"/>
                <a:cs typeface="Calibri"/>
              </a:rPr>
              <a:t>Bill-A v Bill-B</a:t>
            </a:r>
          </a:p>
          <a:p>
            <a:pPr algn="just"/>
            <a:endParaRPr lang="en-US" sz="2400" b="1" dirty="0">
              <a:latin typeface="Raleway" pitchFamily="2" charset="0"/>
              <a:ea typeface="Roboto Condensed"/>
              <a:cs typeface="Calibri"/>
            </a:endParaRPr>
          </a:p>
          <a:p>
            <a:pPr algn="just"/>
            <a:r>
              <a:rPr lang="en-US" sz="2400" b="1" dirty="0">
                <a:latin typeface="Raleway" pitchFamily="2" charset="0"/>
                <a:ea typeface="Roboto Condensed"/>
                <a:cs typeface="Calibri"/>
              </a:rPr>
              <a:t>Definitions: </a:t>
            </a:r>
          </a:p>
          <a:p>
            <a:pPr marL="285750" indent="-285750" algn="just">
              <a:buFont typeface="Wingdings" panose="05000000000000000000" pitchFamily="2" charset="2"/>
              <a:buChar char="§"/>
            </a:pPr>
            <a:r>
              <a:rPr lang="en-US" sz="2000" dirty="0">
                <a:latin typeface="Raleway" pitchFamily="2" charset="0"/>
                <a:ea typeface="Roboto Condensed"/>
                <a:cs typeface="Calibri"/>
              </a:rPr>
              <a:t>New/</a:t>
            </a:r>
            <a:r>
              <a:rPr lang="en-US" sz="2000" b="1" dirty="0">
                <a:latin typeface="Raleway" pitchFamily="2" charset="0"/>
                <a:ea typeface="Roboto Condensed"/>
                <a:cs typeface="Calibri"/>
              </a:rPr>
              <a:t>Basic health care services</a:t>
            </a:r>
            <a:r>
              <a:rPr lang="en-US" sz="2000" dirty="0">
                <a:latin typeface="Raleway" pitchFamily="2" charset="0"/>
                <a:ea typeface="Roboto Condensed"/>
                <a:cs typeface="Calibri"/>
              </a:rPr>
              <a:t>: ‘services provided by health care service providers which are essential for maintaining </a:t>
            </a:r>
            <a:r>
              <a:rPr lang="en-US" sz="2000" b="1" dirty="0">
                <a:latin typeface="Raleway" pitchFamily="2" charset="0"/>
                <a:ea typeface="Roboto Condensed"/>
                <a:cs typeface="Calibri"/>
              </a:rPr>
              <a:t>good health and preventing serious health problems </a:t>
            </a:r>
            <a:r>
              <a:rPr lang="en-US" sz="2000" dirty="0">
                <a:latin typeface="Raleway" pitchFamily="2" charset="0"/>
                <a:ea typeface="Roboto Condensed"/>
                <a:cs typeface="Calibri"/>
              </a:rPr>
              <a:t>including preventive services, PHC, emergency medical services, diagnostic services, treatment services and rehabilitation services’</a:t>
            </a:r>
          </a:p>
          <a:p>
            <a:pPr marL="285750" indent="-285750" algn="just">
              <a:buFont typeface="Wingdings" panose="05000000000000000000" pitchFamily="2" charset="2"/>
              <a:buChar char="§"/>
            </a:pPr>
            <a:endParaRPr lang="en-US" sz="2000" dirty="0">
              <a:latin typeface="Raleway" pitchFamily="2" charset="0"/>
              <a:ea typeface="Roboto Condensed"/>
              <a:cs typeface="Calibri"/>
            </a:endParaRPr>
          </a:p>
          <a:p>
            <a:pPr marL="285750" indent="-285750" algn="just">
              <a:buFont typeface="Wingdings" panose="05000000000000000000" pitchFamily="2" charset="2"/>
              <a:buChar char="§"/>
            </a:pPr>
            <a:r>
              <a:rPr lang="en-US" sz="2000" dirty="0">
                <a:latin typeface="Raleway" pitchFamily="2" charset="0"/>
                <a:ea typeface="Roboto Condensed"/>
                <a:cs typeface="Calibri"/>
              </a:rPr>
              <a:t>New/</a:t>
            </a:r>
            <a:r>
              <a:rPr lang="en-US" sz="2000" b="1" dirty="0">
                <a:latin typeface="Raleway" pitchFamily="2" charset="0"/>
                <a:ea typeface="Roboto Condensed"/>
                <a:cs typeface="Calibri"/>
              </a:rPr>
              <a:t>Health product</a:t>
            </a:r>
            <a:r>
              <a:rPr lang="en-US" sz="2000" dirty="0">
                <a:latin typeface="Raleway" pitchFamily="2" charset="0"/>
                <a:ea typeface="Roboto Condensed"/>
                <a:cs typeface="Calibri"/>
              </a:rPr>
              <a:t>: product regulated by MRSA, Hazardous Acts, Foodstuff Act, or ‘any other product regulated by a law governing its quality, efficacy or performance and used in the provision of health care services’ </a:t>
            </a:r>
          </a:p>
          <a:p>
            <a:pPr marL="285750" indent="-285750" algn="just">
              <a:buFont typeface="Wingdings" panose="05000000000000000000" pitchFamily="2" charset="2"/>
              <a:buChar char="§"/>
            </a:pPr>
            <a:endParaRPr lang="en-US" sz="2000" dirty="0">
              <a:latin typeface="Raleway" pitchFamily="2" charset="0"/>
              <a:ea typeface="Roboto Condensed"/>
              <a:cs typeface="Calibri"/>
            </a:endParaRPr>
          </a:p>
          <a:p>
            <a:pPr marL="285750" indent="-285750" algn="just">
              <a:buFont typeface="Wingdings" panose="05000000000000000000" pitchFamily="2" charset="2"/>
              <a:buChar char="§"/>
            </a:pPr>
            <a:r>
              <a:rPr lang="en-US" sz="2000" dirty="0">
                <a:latin typeface="Raleway" pitchFamily="2" charset="0"/>
                <a:ea typeface="Roboto Condensed"/>
                <a:cs typeface="Calibri"/>
              </a:rPr>
              <a:t>New/</a:t>
            </a:r>
            <a:r>
              <a:rPr lang="en-US" sz="2000" b="1" dirty="0">
                <a:latin typeface="Raleway" pitchFamily="2" charset="0"/>
                <a:ea typeface="Roboto Condensed"/>
                <a:cs typeface="Calibri"/>
              </a:rPr>
              <a:t>Supplier</a:t>
            </a:r>
            <a:r>
              <a:rPr lang="en-US" sz="2000" dirty="0">
                <a:latin typeface="Raleway" pitchFamily="2" charset="0"/>
                <a:ea typeface="Roboto Condensed"/>
                <a:cs typeface="Calibri"/>
              </a:rPr>
              <a:t>: ‘natural or juristic person in the public or private sector providing goods and services other than personal health care services’ </a:t>
            </a:r>
          </a:p>
          <a:p>
            <a:pPr marL="285750" indent="-285750" algn="just">
              <a:buFont typeface="Wingdings" panose="05000000000000000000" pitchFamily="2" charset="2"/>
              <a:buChar char="§"/>
            </a:pPr>
            <a:endParaRPr lang="en-US" sz="2000" dirty="0">
              <a:latin typeface="Raleway" pitchFamily="2" charset="0"/>
              <a:ea typeface="Roboto Condensed"/>
              <a:cs typeface="Calibri"/>
            </a:endParaRPr>
          </a:p>
          <a:p>
            <a:pPr marL="285750" indent="-285750" algn="just">
              <a:buFont typeface="Wingdings" panose="05000000000000000000" pitchFamily="2" charset="2"/>
              <a:buChar char="§"/>
            </a:pPr>
            <a:r>
              <a:rPr lang="en-US" sz="2000" dirty="0">
                <a:latin typeface="Raleway" pitchFamily="2" charset="0"/>
                <a:ea typeface="Roboto Condensed"/>
                <a:cs typeface="Calibri"/>
              </a:rPr>
              <a:t>Amended</a:t>
            </a:r>
            <a:r>
              <a:rPr lang="en-US" sz="2000" b="1" dirty="0">
                <a:latin typeface="Raleway" pitchFamily="2" charset="0"/>
                <a:ea typeface="Roboto Condensed"/>
                <a:cs typeface="Calibri"/>
              </a:rPr>
              <a:t>/‘this Act’ </a:t>
            </a:r>
            <a:r>
              <a:rPr lang="en-US" sz="2000" dirty="0">
                <a:latin typeface="Raleway" pitchFamily="2" charset="0"/>
                <a:ea typeface="Roboto Condensed"/>
                <a:cs typeface="Calibri"/>
              </a:rPr>
              <a:t>– regulation, Ministerial directive, notice or rule, and </a:t>
            </a:r>
          </a:p>
          <a:p>
            <a:pPr algn="just"/>
            <a:r>
              <a:rPr lang="en-US" sz="2000" dirty="0">
                <a:latin typeface="Raleway" pitchFamily="2" charset="0"/>
                <a:ea typeface="Roboto Condensed"/>
                <a:cs typeface="Calibri"/>
              </a:rPr>
              <a:t>‘DIRECTIVE ISSUED BY THE FUND’</a:t>
            </a:r>
          </a:p>
          <a:p>
            <a:pPr marL="342900" indent="-342900" algn="just">
              <a:buFont typeface="Wingdings" panose="05000000000000000000" pitchFamily="2" charset="2"/>
              <a:buChar char="§"/>
            </a:pPr>
            <a:endParaRPr lang="en-US" sz="2000" dirty="0">
              <a:latin typeface="Raleway" pitchFamily="2" charset="0"/>
              <a:ea typeface="Roboto Condensed"/>
              <a:cs typeface="Calibri"/>
            </a:endParaRPr>
          </a:p>
          <a:p>
            <a:pPr algn="just"/>
            <a:endParaRPr lang="en-US" sz="2400" dirty="0">
              <a:latin typeface="Raleway" pitchFamily="2" charset="0"/>
              <a:ea typeface="Roboto Condensed"/>
              <a:cs typeface="Calibri"/>
            </a:endParaRPr>
          </a:p>
          <a:p>
            <a:pPr algn="just"/>
            <a:r>
              <a:rPr lang="en-US" sz="2400" dirty="0">
                <a:latin typeface="Raleway" pitchFamily="2" charset="0"/>
                <a:ea typeface="Roboto Condensed"/>
                <a:cs typeface="Calibri"/>
              </a:rPr>
              <a:t>  </a:t>
            </a:r>
          </a:p>
          <a:p>
            <a:pPr algn="just"/>
            <a:endParaRPr lang="en-US" sz="2400" dirty="0">
              <a:latin typeface="Raleway" pitchFamily="2" charset="0"/>
              <a:ea typeface="Roboto Condensed"/>
              <a:cs typeface="Calibri"/>
            </a:endParaRPr>
          </a:p>
          <a:p>
            <a:pPr algn="just"/>
            <a:r>
              <a:rPr lang="en-US" sz="2400" dirty="0">
                <a:highlight>
                  <a:srgbClr val="FFFF00"/>
                </a:highlight>
                <a:latin typeface="Raleway" pitchFamily="2" charset="0"/>
                <a:ea typeface="Roboto Condensed"/>
                <a:cs typeface="Calibri"/>
              </a:rPr>
              <a:t> </a:t>
            </a:r>
          </a:p>
          <a:p>
            <a:pPr algn="just"/>
            <a:endParaRPr lang="en-US" sz="2400" dirty="0">
              <a:latin typeface="Raleway" pitchFamily="2" charset="0"/>
              <a:ea typeface="Roboto Condensed"/>
              <a:cs typeface="Calibri"/>
            </a:endParaRPr>
          </a:p>
          <a:p>
            <a:pPr marL="285750" indent="-285750" algn="just">
              <a:buFont typeface="Arial" panose="020B0604020202020204" pitchFamily="34" charset="0"/>
              <a:buChar char="•"/>
            </a:pPr>
            <a:endParaRPr lang="en-US" sz="2400" dirty="0">
              <a:solidFill>
                <a:schemeClr val="tx1">
                  <a:lumMod val="85000"/>
                  <a:lumOff val="15000"/>
                </a:schemeClr>
              </a:solidFill>
              <a:latin typeface="Raleway" pitchFamily="2" charset="0"/>
              <a:cs typeface="Calibri" panose="020F0502020204030204"/>
            </a:endParaRPr>
          </a:p>
          <a:p>
            <a:pPr lvl="1"/>
            <a:endParaRPr lang="en-US" sz="2400" dirty="0">
              <a:solidFill>
                <a:schemeClr val="tx1">
                  <a:lumMod val="85000"/>
                  <a:lumOff val="15000"/>
                </a:schemeClr>
              </a:solidFill>
              <a:latin typeface="Raleway" pitchFamily="2" charset="0"/>
              <a:ea typeface="Roboto Condensed" panose="02000000000000000000" pitchFamily="2" charset="0"/>
              <a:cs typeface="Calibri"/>
            </a:endParaRPr>
          </a:p>
          <a:p>
            <a:pPr marL="342900" indent="-342900">
              <a:buFont typeface="Arial" panose="020B0604020202020204" pitchFamily="34" charset="0"/>
              <a:buChar char="•"/>
            </a:pPr>
            <a:endParaRPr lang="en-US"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a:p>
            <a:pPr marL="914400" lvl="1" indent="-457200">
              <a:buFont typeface="Arial" panose="020B0604020202020204" pitchFamily="34" charset="0"/>
              <a:buChar char="•"/>
            </a:pPr>
            <a:endParaRPr lang="en-US" sz="2000" dirty="0">
              <a:solidFill>
                <a:srgbClr val="0070C0"/>
              </a:solidFill>
              <a:latin typeface="Roboto Condensed" panose="02000000000000000000" pitchFamily="2" charset="0"/>
              <a:ea typeface="Roboto Condensed" panose="02000000000000000000" pitchFamily="2" charset="0"/>
              <a:cs typeface="Roboto Condensed" panose="02000000000000000000" pitchFamily="2" charset="0"/>
            </a:endParaRPr>
          </a:p>
          <a:p>
            <a:pPr marL="742950" lvl="1" indent="-285750">
              <a:buFont typeface="Arial" panose="020B0604020202020204" pitchFamily="34" charset="0"/>
              <a:buChar char="•"/>
            </a:pPr>
            <a:endParaRPr lang="en-US"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a:p>
            <a:pPr marL="342900" indent="-342900">
              <a:buFont typeface="Arial" panose="020B0604020202020204" pitchFamily="34" charset="0"/>
              <a:buChar char="•"/>
            </a:pPr>
            <a:endParaRPr lang="en-ZA"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p:txBody>
      </p:sp>
      <p:pic>
        <p:nvPicPr>
          <p:cNvPr id="8" name="Picture 7" descr="A picture containing logo&#10;&#10;Description automatically generated">
            <a:extLst>
              <a:ext uri="{FF2B5EF4-FFF2-40B4-BE49-F238E27FC236}">
                <a16:creationId xmlns:a16="http://schemas.microsoft.com/office/drawing/2014/main" id="{53A51C88-E347-A50D-2F85-A10119738E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78886" y="6023113"/>
            <a:ext cx="747420" cy="809394"/>
          </a:xfrm>
          <a:prstGeom prst="rect">
            <a:avLst/>
          </a:prstGeom>
        </p:spPr>
      </p:pic>
      <p:pic>
        <p:nvPicPr>
          <p:cNvPr id="7" name="Picture 6" descr="A picture containing graphics, graphic design, clipart, font&#10;&#10;Description automatically generated">
            <a:extLst>
              <a:ext uri="{FF2B5EF4-FFF2-40B4-BE49-F238E27FC236}">
                <a16:creationId xmlns:a16="http://schemas.microsoft.com/office/drawing/2014/main" id="{6B58F530-172F-B42A-0D1E-784C2231D2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85558" y="6092687"/>
            <a:ext cx="753931" cy="718748"/>
          </a:xfrm>
          <a:prstGeom prst="rect">
            <a:avLst/>
          </a:prstGeom>
        </p:spPr>
      </p:pic>
      <p:sp>
        <p:nvSpPr>
          <p:cNvPr id="3" name="Callout: Left Arrow 2">
            <a:extLst>
              <a:ext uri="{FF2B5EF4-FFF2-40B4-BE49-F238E27FC236}">
                <a16:creationId xmlns:a16="http://schemas.microsoft.com/office/drawing/2014/main" id="{FAD6F763-7AB7-9E50-99E5-9F9DAE7E145A}"/>
              </a:ext>
            </a:extLst>
          </p:cNvPr>
          <p:cNvSpPr/>
          <p:nvPr/>
        </p:nvSpPr>
        <p:spPr>
          <a:xfrm>
            <a:off x="5983357" y="1125197"/>
            <a:ext cx="6132444" cy="1119378"/>
          </a:xfrm>
          <a:prstGeom prst="leftArrowCallou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ZA" sz="1200" i="1" dirty="0">
                <a:effectLst/>
                <a:latin typeface="Raleway" pitchFamily="2" charset="0"/>
                <a:ea typeface="Calibri" panose="020F0502020204030204" pitchFamily="34" charset="0"/>
              </a:rPr>
              <a:t>How easily can this be applied in practice? For example, is cancer part of “basic health care services” for children, and is it clear that such services will not be subject to the limitation of available resources? What if the initial benefit package excludes something “basic”?</a:t>
            </a:r>
            <a:endParaRPr lang="en-US" sz="1200" i="1" dirty="0">
              <a:latin typeface="Raleway" pitchFamily="2" charset="0"/>
              <a:ea typeface="Roboto Condensed"/>
              <a:cs typeface="Calibri"/>
            </a:endParaRPr>
          </a:p>
        </p:txBody>
      </p:sp>
    </p:spTree>
    <p:extLst>
      <p:ext uri="{BB962C8B-B14F-4D97-AF65-F5344CB8AC3E}">
        <p14:creationId xmlns:p14="http://schemas.microsoft.com/office/powerpoint/2010/main" val="2104826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26155A-2C36-4043-8707-617DC46BADF2}"/>
              </a:ext>
            </a:extLst>
          </p:cNvPr>
          <p:cNvSpPr/>
          <p:nvPr/>
        </p:nvSpPr>
        <p:spPr>
          <a:xfrm>
            <a:off x="0" y="-38098"/>
            <a:ext cx="12192000" cy="703116"/>
          </a:xfrm>
          <a:prstGeom prst="rect">
            <a:avLst/>
          </a:prstGeom>
          <a:solidFill>
            <a:srgbClr val="2B0E93"/>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3200" b="1" dirty="0">
                <a:solidFill>
                  <a:schemeClr val="bg2"/>
                </a:solidFill>
                <a:latin typeface="Raleway" pitchFamily="2" charset="0"/>
                <a:ea typeface="Roboto Condensed"/>
                <a:cs typeface="Roboto Condensed"/>
              </a:rPr>
              <a:t>Future of Medicine Access under NHI</a:t>
            </a:r>
          </a:p>
        </p:txBody>
      </p:sp>
      <p:sp>
        <p:nvSpPr>
          <p:cNvPr id="4" name="TextBox 3">
            <a:extLst>
              <a:ext uri="{FF2B5EF4-FFF2-40B4-BE49-F238E27FC236}">
                <a16:creationId xmlns:a16="http://schemas.microsoft.com/office/drawing/2014/main" id="{C5E7F03D-3481-6491-4AA7-6CC66F66ED2A}"/>
              </a:ext>
            </a:extLst>
          </p:cNvPr>
          <p:cNvSpPr txBox="1"/>
          <p:nvPr/>
        </p:nvSpPr>
        <p:spPr>
          <a:xfrm>
            <a:off x="-2316" y="663718"/>
            <a:ext cx="12196860" cy="10664458"/>
          </a:xfrm>
          <a:prstGeom prst="rect">
            <a:avLst/>
          </a:prstGeom>
          <a:noFill/>
        </p:spPr>
        <p:txBody>
          <a:bodyPr wrap="square" lIns="91440" tIns="45720" rIns="91440" bIns="45720" rtlCol="0" anchor="t">
            <a:spAutoFit/>
          </a:bodyPr>
          <a:lstStyle/>
          <a:p>
            <a:endParaRPr lang="en-US" sz="500" b="1" u="sng" dirty="0">
              <a:latin typeface="Roboto Condensed"/>
              <a:ea typeface="Roboto Condensed"/>
              <a:cs typeface="Roboto Condensed"/>
            </a:endParaRPr>
          </a:p>
          <a:p>
            <a:pPr algn="just"/>
            <a:r>
              <a:rPr lang="en-US" sz="2400" b="1" i="1" dirty="0">
                <a:latin typeface="Raleway" pitchFamily="2" charset="0"/>
                <a:ea typeface="Roboto Condensed"/>
                <a:cs typeface="Calibri"/>
              </a:rPr>
              <a:t>Key Changes (deletions and additions) - Bill-A v Bill-B</a:t>
            </a:r>
          </a:p>
          <a:p>
            <a:pPr algn="just"/>
            <a:endParaRPr lang="en-US" sz="2000" b="1" i="1" dirty="0">
              <a:latin typeface="Raleway" pitchFamily="2" charset="0"/>
              <a:ea typeface="Roboto Condensed"/>
              <a:cs typeface="Calibri"/>
            </a:endParaRPr>
          </a:p>
          <a:p>
            <a:pPr marL="342900" indent="-342900" algn="just">
              <a:buFont typeface="+mj-lt"/>
              <a:buAutoNum type="alphaUcPeriod"/>
            </a:pPr>
            <a:r>
              <a:rPr lang="en-US" b="1" dirty="0">
                <a:latin typeface="Raleway" pitchFamily="2" charset="0"/>
                <a:ea typeface="Roboto Condensed"/>
                <a:cs typeface="Calibri"/>
              </a:rPr>
              <a:t>Application</a:t>
            </a:r>
            <a:r>
              <a:rPr lang="en-US" dirty="0">
                <a:latin typeface="Raleway" pitchFamily="2" charset="0"/>
                <a:ea typeface="Roboto Condensed"/>
                <a:cs typeface="Calibri"/>
              </a:rPr>
              <a:t> -s3(5) the FUND is exempt from the Competition Act (single purchaser and single payer) </a:t>
            </a:r>
          </a:p>
          <a:p>
            <a:pPr marL="342900" indent="-342900" algn="just">
              <a:buFont typeface="+mj-lt"/>
              <a:buAutoNum type="alphaUcPeriod"/>
            </a:pPr>
            <a:r>
              <a:rPr lang="en-US" b="1" dirty="0">
                <a:latin typeface="Raleway" pitchFamily="2" charset="0"/>
                <a:ea typeface="Roboto Condensed"/>
                <a:cs typeface="Calibri"/>
              </a:rPr>
              <a:t>Population Coverage</a:t>
            </a:r>
            <a:r>
              <a:rPr lang="en-US" dirty="0">
                <a:latin typeface="Raleway" pitchFamily="2" charset="0"/>
                <a:ea typeface="Roboto Condensed"/>
                <a:cs typeface="Calibri"/>
              </a:rPr>
              <a:t> –s4(3) ‘All children, including children of asylum seekers or illegal foreigners are entitled to basic health care services as provided for in s28 of the Constitution’ </a:t>
            </a:r>
          </a:p>
          <a:p>
            <a:pPr marL="342900" indent="-342900" algn="just">
              <a:buFont typeface="+mj-lt"/>
              <a:buAutoNum type="alphaUcPeriod"/>
            </a:pPr>
            <a:r>
              <a:rPr lang="en-US" b="1" dirty="0">
                <a:latin typeface="Raleway" pitchFamily="2" charset="0"/>
                <a:ea typeface="Roboto Condensed"/>
                <a:cs typeface="Calibri"/>
              </a:rPr>
              <a:t>Rights of users</a:t>
            </a:r>
            <a:r>
              <a:rPr lang="en-US" dirty="0">
                <a:latin typeface="Raleway" pitchFamily="2" charset="0"/>
                <a:ea typeface="Roboto Condensed"/>
                <a:cs typeface="Calibri"/>
              </a:rPr>
              <a:t>: s6(o) purchase…private insurance covering an international traveler with a short-term, work or student visa (as well as NHI; ‘complementary voluntary medical insurance’; ’out of pocket payments’) </a:t>
            </a:r>
          </a:p>
          <a:p>
            <a:pPr marL="342900" indent="-342900" algn="just">
              <a:buFont typeface="+mj-lt"/>
              <a:buAutoNum type="alphaUcPeriod"/>
            </a:pPr>
            <a:r>
              <a:rPr lang="en-US" b="1" dirty="0">
                <a:latin typeface="Raleway" pitchFamily="2" charset="0"/>
                <a:ea typeface="Roboto Condensed"/>
                <a:cs typeface="Calibri"/>
              </a:rPr>
              <a:t>Cost coverage</a:t>
            </a:r>
            <a:r>
              <a:rPr lang="en-US" dirty="0">
                <a:latin typeface="Raleway" pitchFamily="2" charset="0"/>
                <a:ea typeface="Roboto Condensed"/>
                <a:cs typeface="Calibri"/>
              </a:rPr>
              <a:t>: s8 (2) user entitled to </a:t>
            </a:r>
            <a:r>
              <a:rPr lang="en-US" u="sng" dirty="0">
                <a:latin typeface="Raleway" pitchFamily="2" charset="0"/>
                <a:ea typeface="Roboto Condensed"/>
                <a:cs typeface="Calibri"/>
              </a:rPr>
              <a:t>free service at point of care </a:t>
            </a:r>
            <a:r>
              <a:rPr lang="en-US" dirty="0">
                <a:latin typeface="Raleway" pitchFamily="2" charset="0"/>
                <a:ea typeface="Roboto Condensed"/>
                <a:cs typeface="Calibri"/>
              </a:rPr>
              <a:t>but must pay for services rendered directly or through a voluntary medical insurance scheme, PRIVATE INSURANCE for travelers, or OOP IF: not entitled to services purchased by the fund; seeks services not deemed medically necessary by the Benefits Advisory Committee; services NOT COVERED BY THE FUND AS PRESCRIBED; SEEKS SERVICES THAT ARE NOT INCLUDED IN THE COMPREHENSIVE HEALTH CARE SERVICES, AS ADVISED BY THE BENEFITS ADVISORY COMMITTEE</a:t>
            </a:r>
          </a:p>
          <a:p>
            <a:pPr marL="342900" indent="-342900" algn="just">
              <a:buFont typeface="+mj-lt"/>
              <a:buAutoNum type="alphaUcPeriod"/>
            </a:pPr>
            <a:r>
              <a:rPr lang="en-US" b="1" dirty="0">
                <a:latin typeface="Raleway" pitchFamily="2" charset="0"/>
                <a:ea typeface="Roboto Condensed"/>
                <a:cs typeface="Calibri"/>
              </a:rPr>
              <a:t>Board</a:t>
            </a:r>
            <a:r>
              <a:rPr lang="en-US" dirty="0">
                <a:latin typeface="Raleway" pitchFamily="2" charset="0"/>
                <a:ea typeface="Roboto Condensed"/>
                <a:cs typeface="Calibri"/>
              </a:rPr>
              <a:t> s13 (1) diversity s13(3) Board Members – recommendations from ad hoc advisory panel must be forwarded to Minister for approval by CABINET s13(9) dissolution of Board now requires an inquiry; s13(11) vacancies provision added </a:t>
            </a:r>
          </a:p>
          <a:p>
            <a:pPr marL="342900" indent="-342900" algn="just">
              <a:buFont typeface="+mj-lt"/>
              <a:buAutoNum type="alphaUcPeriod"/>
            </a:pPr>
            <a:r>
              <a:rPr lang="en-US" b="1" dirty="0">
                <a:latin typeface="Raleway" pitchFamily="2" charset="0"/>
                <a:ea typeface="Roboto Condensed"/>
                <a:cs typeface="Calibri"/>
              </a:rPr>
              <a:t>Chairperson</a:t>
            </a:r>
            <a:r>
              <a:rPr lang="en-US" dirty="0">
                <a:latin typeface="Raleway" pitchFamily="2" charset="0"/>
                <a:ea typeface="Roboto Condensed"/>
                <a:cs typeface="Calibri"/>
              </a:rPr>
              <a:t> of NHI Fund s14(1): Minister must AFTER CONSULTATION WITH CABINET </a:t>
            </a:r>
          </a:p>
          <a:p>
            <a:pPr algn="just"/>
            <a:r>
              <a:rPr lang="en-US" dirty="0">
                <a:latin typeface="Raleway" pitchFamily="2" charset="0"/>
                <a:ea typeface="Roboto Condensed"/>
                <a:cs typeface="Calibri"/>
              </a:rPr>
              <a:t>appoint the Chairperson and </a:t>
            </a:r>
            <a:r>
              <a:rPr lang="en-US" b="1" dirty="0">
                <a:latin typeface="Raleway" pitchFamily="2" charset="0"/>
                <a:ea typeface="Roboto Condensed"/>
                <a:cs typeface="Calibri"/>
              </a:rPr>
              <a:t>CEO</a:t>
            </a:r>
            <a:r>
              <a:rPr lang="en-US" dirty="0">
                <a:latin typeface="Raleway" pitchFamily="2" charset="0"/>
                <a:ea typeface="Roboto Condensed"/>
                <a:cs typeface="Calibri"/>
              </a:rPr>
              <a:t> of NHI: s19(3) Board interviews candidates and forward </a:t>
            </a:r>
          </a:p>
          <a:p>
            <a:pPr algn="just"/>
            <a:r>
              <a:rPr lang="en-US" dirty="0">
                <a:latin typeface="Raleway" pitchFamily="2" charset="0"/>
                <a:ea typeface="Roboto Condensed"/>
                <a:cs typeface="Calibri"/>
              </a:rPr>
              <a:t>recommendation to the Minister FOR APPROVAL BY CABINET </a:t>
            </a:r>
          </a:p>
          <a:p>
            <a:pPr marL="342900" indent="-342900" algn="just">
              <a:buFont typeface="Arial" panose="020B0604020202020204" pitchFamily="34" charset="0"/>
              <a:buChar char="•"/>
            </a:pPr>
            <a:endParaRPr lang="en-US" sz="2000" dirty="0">
              <a:latin typeface="Raleway" pitchFamily="2" charset="0"/>
              <a:ea typeface="Roboto Condensed"/>
              <a:cs typeface="Calibri"/>
            </a:endParaRPr>
          </a:p>
          <a:p>
            <a:pPr algn="just"/>
            <a:endParaRPr lang="en-US" sz="2000" dirty="0">
              <a:latin typeface="Raleway" pitchFamily="2" charset="0"/>
              <a:ea typeface="Roboto Condensed"/>
              <a:cs typeface="Calibri"/>
            </a:endParaRPr>
          </a:p>
          <a:p>
            <a:pPr algn="just"/>
            <a:endParaRPr lang="en-US" sz="2000" dirty="0">
              <a:latin typeface="Raleway" pitchFamily="2" charset="0"/>
              <a:ea typeface="Roboto Condensed"/>
              <a:cs typeface="Calibri"/>
            </a:endParaRPr>
          </a:p>
          <a:p>
            <a:pPr algn="just"/>
            <a:endParaRPr lang="en-US" sz="2400" dirty="0">
              <a:latin typeface="Raleway" pitchFamily="2" charset="0"/>
              <a:ea typeface="Roboto Condensed"/>
              <a:cs typeface="Calibri"/>
            </a:endParaRPr>
          </a:p>
          <a:p>
            <a:pPr algn="just"/>
            <a:endParaRPr lang="en-US" sz="2400" dirty="0">
              <a:latin typeface="Raleway" pitchFamily="2" charset="0"/>
              <a:ea typeface="Roboto Condensed"/>
              <a:cs typeface="Calibri"/>
            </a:endParaRPr>
          </a:p>
          <a:p>
            <a:pPr algn="just"/>
            <a:r>
              <a:rPr lang="en-US" sz="2400" dirty="0">
                <a:latin typeface="Raleway" pitchFamily="2" charset="0"/>
                <a:ea typeface="Roboto Condensed"/>
                <a:cs typeface="Calibri"/>
              </a:rPr>
              <a:t>  </a:t>
            </a:r>
          </a:p>
          <a:p>
            <a:pPr algn="just"/>
            <a:endParaRPr lang="en-US" sz="2400" dirty="0">
              <a:latin typeface="Raleway" pitchFamily="2" charset="0"/>
              <a:ea typeface="Roboto Condensed"/>
              <a:cs typeface="Calibri"/>
            </a:endParaRPr>
          </a:p>
          <a:p>
            <a:pPr algn="just"/>
            <a:r>
              <a:rPr lang="en-US" sz="2400" dirty="0">
                <a:highlight>
                  <a:srgbClr val="FFFF00"/>
                </a:highlight>
                <a:latin typeface="Raleway" pitchFamily="2" charset="0"/>
                <a:ea typeface="Roboto Condensed"/>
                <a:cs typeface="Calibri"/>
              </a:rPr>
              <a:t> </a:t>
            </a:r>
          </a:p>
          <a:p>
            <a:pPr algn="just"/>
            <a:endParaRPr lang="en-US" sz="2400" dirty="0">
              <a:latin typeface="Raleway" pitchFamily="2" charset="0"/>
              <a:ea typeface="Roboto Condensed"/>
              <a:cs typeface="Calibri"/>
            </a:endParaRPr>
          </a:p>
          <a:p>
            <a:pPr marL="285750" indent="-285750" algn="just">
              <a:buFont typeface="Arial" panose="020B0604020202020204" pitchFamily="34" charset="0"/>
              <a:buChar char="•"/>
            </a:pPr>
            <a:endParaRPr lang="en-US" sz="2400" dirty="0">
              <a:solidFill>
                <a:schemeClr val="tx1">
                  <a:lumMod val="85000"/>
                  <a:lumOff val="15000"/>
                </a:schemeClr>
              </a:solidFill>
              <a:latin typeface="Raleway" pitchFamily="2" charset="0"/>
              <a:cs typeface="Calibri" panose="020F0502020204030204"/>
            </a:endParaRPr>
          </a:p>
          <a:p>
            <a:pPr lvl="1"/>
            <a:endParaRPr lang="en-US" sz="2400" dirty="0">
              <a:solidFill>
                <a:schemeClr val="tx1">
                  <a:lumMod val="85000"/>
                  <a:lumOff val="15000"/>
                </a:schemeClr>
              </a:solidFill>
              <a:latin typeface="Raleway" pitchFamily="2" charset="0"/>
              <a:ea typeface="Roboto Condensed" panose="02000000000000000000" pitchFamily="2" charset="0"/>
              <a:cs typeface="Calibri"/>
            </a:endParaRPr>
          </a:p>
          <a:p>
            <a:pPr marL="342900" indent="-342900">
              <a:buFont typeface="Arial" panose="020B0604020202020204" pitchFamily="34" charset="0"/>
              <a:buChar char="•"/>
            </a:pPr>
            <a:endParaRPr lang="en-US"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a:p>
            <a:pPr marL="914400" lvl="1" indent="-457200">
              <a:buFont typeface="Arial" panose="020B0604020202020204" pitchFamily="34" charset="0"/>
              <a:buChar char="•"/>
            </a:pPr>
            <a:endParaRPr lang="en-US" sz="2000" dirty="0">
              <a:solidFill>
                <a:srgbClr val="0070C0"/>
              </a:solidFill>
              <a:latin typeface="Roboto Condensed" panose="02000000000000000000" pitchFamily="2" charset="0"/>
              <a:ea typeface="Roboto Condensed" panose="02000000000000000000" pitchFamily="2" charset="0"/>
              <a:cs typeface="Roboto Condensed" panose="02000000000000000000" pitchFamily="2" charset="0"/>
            </a:endParaRPr>
          </a:p>
          <a:p>
            <a:pPr marL="742950" lvl="1" indent="-285750">
              <a:buFont typeface="Arial" panose="020B0604020202020204" pitchFamily="34" charset="0"/>
              <a:buChar char="•"/>
            </a:pPr>
            <a:endParaRPr lang="en-US"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a:p>
            <a:pPr marL="342900" indent="-342900">
              <a:buFont typeface="Arial" panose="020B0604020202020204" pitchFamily="34" charset="0"/>
              <a:buChar char="•"/>
            </a:pPr>
            <a:endParaRPr lang="en-ZA"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p:txBody>
      </p:sp>
      <p:pic>
        <p:nvPicPr>
          <p:cNvPr id="3" name="Picture 2" descr="A picture containing logo&#10;&#10;Description automatically generated">
            <a:extLst>
              <a:ext uri="{FF2B5EF4-FFF2-40B4-BE49-F238E27FC236}">
                <a16:creationId xmlns:a16="http://schemas.microsoft.com/office/drawing/2014/main" id="{67964ED2-0E25-8E40-FCE0-87EACBD259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9300" y="5942183"/>
            <a:ext cx="755666" cy="818324"/>
          </a:xfrm>
          <a:prstGeom prst="rect">
            <a:avLst/>
          </a:prstGeom>
        </p:spPr>
      </p:pic>
      <p:pic>
        <p:nvPicPr>
          <p:cNvPr id="5" name="Picture 4" descr="A picture containing graphics, graphic design, clipart, font&#10;&#10;Description automatically generated">
            <a:extLst>
              <a:ext uri="{FF2B5EF4-FFF2-40B4-BE49-F238E27FC236}">
                <a16:creationId xmlns:a16="http://schemas.microsoft.com/office/drawing/2014/main" id="{51996A15-1551-31DE-CCE7-3FA66392D2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93152" y="6024856"/>
            <a:ext cx="755667" cy="720403"/>
          </a:xfrm>
          <a:prstGeom prst="rect">
            <a:avLst/>
          </a:prstGeom>
        </p:spPr>
      </p:pic>
      <p:sp>
        <p:nvSpPr>
          <p:cNvPr id="6" name="Speech Bubble: Rectangle 5">
            <a:extLst>
              <a:ext uri="{FF2B5EF4-FFF2-40B4-BE49-F238E27FC236}">
                <a16:creationId xmlns:a16="http://schemas.microsoft.com/office/drawing/2014/main" id="{25FF21A6-8655-646C-A60A-2BCBA6D95A2B}"/>
              </a:ext>
            </a:extLst>
          </p:cNvPr>
          <p:cNvSpPr/>
          <p:nvPr/>
        </p:nvSpPr>
        <p:spPr>
          <a:xfrm>
            <a:off x="6702335" y="5942183"/>
            <a:ext cx="3051314" cy="612648"/>
          </a:xfrm>
          <a:prstGeom prst="wedgeRectCallout">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1400" i="1" dirty="0">
                <a:latin typeface="Raleway" pitchFamily="2" charset="0"/>
              </a:rPr>
              <a:t>Cabinet deliberations considered confidential and raises access to info/PAIA obstacles …</a:t>
            </a:r>
          </a:p>
        </p:txBody>
      </p:sp>
    </p:spTree>
    <p:extLst>
      <p:ext uri="{BB962C8B-B14F-4D97-AF65-F5344CB8AC3E}">
        <p14:creationId xmlns:p14="http://schemas.microsoft.com/office/powerpoint/2010/main" val="680125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26155A-2C36-4043-8707-617DC46BADF2}"/>
              </a:ext>
            </a:extLst>
          </p:cNvPr>
          <p:cNvSpPr/>
          <p:nvPr/>
        </p:nvSpPr>
        <p:spPr>
          <a:xfrm>
            <a:off x="0" y="-38098"/>
            <a:ext cx="12192000" cy="703116"/>
          </a:xfrm>
          <a:prstGeom prst="rect">
            <a:avLst/>
          </a:prstGeom>
          <a:solidFill>
            <a:srgbClr val="2B0E93"/>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3200" b="1" dirty="0">
                <a:solidFill>
                  <a:schemeClr val="bg2"/>
                </a:solidFill>
                <a:latin typeface="Raleway" pitchFamily="2" charset="0"/>
                <a:ea typeface="Roboto Condensed"/>
                <a:cs typeface="Roboto Condensed"/>
              </a:rPr>
              <a:t>Future of Medicine Access under NHI</a:t>
            </a:r>
          </a:p>
        </p:txBody>
      </p:sp>
      <p:sp>
        <p:nvSpPr>
          <p:cNvPr id="4" name="TextBox 3">
            <a:extLst>
              <a:ext uri="{FF2B5EF4-FFF2-40B4-BE49-F238E27FC236}">
                <a16:creationId xmlns:a16="http://schemas.microsoft.com/office/drawing/2014/main" id="{C5E7F03D-3481-6491-4AA7-6CC66F66ED2A}"/>
              </a:ext>
            </a:extLst>
          </p:cNvPr>
          <p:cNvSpPr txBox="1"/>
          <p:nvPr/>
        </p:nvSpPr>
        <p:spPr>
          <a:xfrm>
            <a:off x="-2316" y="663718"/>
            <a:ext cx="12196860" cy="10818346"/>
          </a:xfrm>
          <a:prstGeom prst="rect">
            <a:avLst/>
          </a:prstGeom>
          <a:noFill/>
        </p:spPr>
        <p:txBody>
          <a:bodyPr wrap="square" lIns="91440" tIns="45720" rIns="91440" bIns="45720" rtlCol="0" anchor="t">
            <a:spAutoFit/>
          </a:bodyPr>
          <a:lstStyle/>
          <a:p>
            <a:endParaRPr lang="en-US" sz="500" b="1" u="sng" dirty="0">
              <a:latin typeface="Roboto Condensed"/>
              <a:ea typeface="Roboto Condensed"/>
              <a:cs typeface="Roboto Condensed"/>
            </a:endParaRPr>
          </a:p>
          <a:p>
            <a:pPr algn="just"/>
            <a:r>
              <a:rPr lang="en-US" sz="2400" b="1" i="1" dirty="0">
                <a:latin typeface="Raleway" pitchFamily="2" charset="0"/>
                <a:ea typeface="Roboto Condensed"/>
                <a:cs typeface="Calibri"/>
              </a:rPr>
              <a:t>Key Changes (deletions and additions) - Bill-A v Bill-B</a:t>
            </a:r>
          </a:p>
          <a:p>
            <a:pPr algn="just"/>
            <a:endParaRPr lang="en-US" sz="1400" dirty="0">
              <a:latin typeface="Raleway" pitchFamily="2" charset="0"/>
              <a:ea typeface="Roboto Condensed"/>
              <a:cs typeface="Calibri"/>
            </a:endParaRPr>
          </a:p>
          <a:p>
            <a:pPr algn="just"/>
            <a:endParaRPr lang="en-US" sz="1400" dirty="0">
              <a:latin typeface="Raleway" pitchFamily="2" charset="0"/>
              <a:ea typeface="Roboto Condensed"/>
              <a:cs typeface="Calibri"/>
            </a:endParaRPr>
          </a:p>
          <a:p>
            <a:pPr marL="342900" indent="-342900" algn="just">
              <a:buAutoNum type="alphaUcPeriod" startAt="8"/>
            </a:pPr>
            <a:r>
              <a:rPr lang="en-US" b="1" dirty="0">
                <a:latin typeface="Raleway" pitchFamily="2" charset="0"/>
                <a:ea typeface="Roboto Condensed"/>
                <a:cs typeface="Calibri"/>
              </a:rPr>
              <a:t>Responsibilities</a:t>
            </a:r>
            <a:r>
              <a:rPr lang="en-US" dirty="0">
                <a:latin typeface="Raleway" pitchFamily="2" charset="0"/>
                <a:ea typeface="Roboto Condensed"/>
                <a:cs typeface="Calibri"/>
              </a:rPr>
              <a:t>: s20(3)(g) name change: now </a:t>
            </a:r>
            <a:r>
              <a:rPr lang="en-US" b="1" dirty="0">
                <a:latin typeface="Raleway" pitchFamily="2" charset="0"/>
                <a:ea typeface="Roboto Condensed"/>
                <a:cs typeface="Calibri"/>
              </a:rPr>
              <a:t>Health Products Procurement Unit </a:t>
            </a:r>
            <a:r>
              <a:rPr lang="en-US" dirty="0">
                <a:latin typeface="Raleway" pitchFamily="2" charset="0"/>
                <a:ea typeface="Roboto Condensed"/>
                <a:cs typeface="Calibri"/>
              </a:rPr>
              <a:t>(CEO establishes) (note: there are 9 units) </a:t>
            </a:r>
          </a:p>
          <a:p>
            <a:pPr marL="342900" indent="-342900" algn="just">
              <a:buAutoNum type="alphaUcPeriod" startAt="8"/>
            </a:pPr>
            <a:r>
              <a:rPr lang="en-US" b="1" dirty="0">
                <a:latin typeface="Raleway" pitchFamily="2" charset="0"/>
                <a:ea typeface="Roboto Condensed"/>
                <a:cs typeface="Calibri"/>
              </a:rPr>
              <a:t>Committees of Board</a:t>
            </a:r>
            <a:r>
              <a:rPr lang="en-US" dirty="0">
                <a:latin typeface="Raleway" pitchFamily="2" charset="0"/>
                <a:ea typeface="Roboto Condensed"/>
                <a:cs typeface="Calibri"/>
              </a:rPr>
              <a:t>: s23(5) New section on impartiality and improper benefit – repeated in new s24(5) for Technical Committees </a:t>
            </a:r>
          </a:p>
          <a:p>
            <a:pPr marL="342900" indent="-342900" algn="just">
              <a:buAutoNum type="alphaUcPeriod" startAt="8"/>
            </a:pPr>
            <a:r>
              <a:rPr lang="en-US" b="1" dirty="0">
                <a:latin typeface="Raleway" pitchFamily="2" charset="0"/>
                <a:ea typeface="Roboto Condensed"/>
                <a:cs typeface="Calibri"/>
              </a:rPr>
              <a:t>Benefits Advisory Committee and Health Care Benefits Pricing Committee</a:t>
            </a:r>
            <a:r>
              <a:rPr lang="en-US" dirty="0">
                <a:latin typeface="Raleway" pitchFamily="2" charset="0"/>
                <a:ea typeface="Roboto Condensed"/>
                <a:cs typeface="Calibri"/>
              </a:rPr>
              <a:t>: s25-28 CoI provisions fleshed out (does not mandate public disclosure) </a:t>
            </a:r>
          </a:p>
          <a:p>
            <a:pPr marL="342900" indent="-342900" algn="just">
              <a:buAutoNum type="alphaUcPeriod" startAt="8"/>
            </a:pPr>
            <a:r>
              <a:rPr lang="en-US" b="1" dirty="0">
                <a:latin typeface="Raleway" pitchFamily="2" charset="0"/>
                <a:ea typeface="Roboto Condensed"/>
                <a:cs typeface="Calibri"/>
              </a:rPr>
              <a:t>Accreditation</a:t>
            </a:r>
            <a:r>
              <a:rPr lang="en-US" dirty="0">
                <a:latin typeface="Raleway" pitchFamily="2" charset="0"/>
                <a:ea typeface="Roboto Condensed"/>
                <a:cs typeface="Calibri"/>
              </a:rPr>
              <a:t>: s38(12) conditional accreditation now included (health care service provider or health establishment)   </a:t>
            </a:r>
          </a:p>
          <a:p>
            <a:pPr marL="342900" indent="-342900" algn="just">
              <a:buAutoNum type="alphaUcPeriod" startAt="8"/>
            </a:pPr>
            <a:r>
              <a:rPr lang="en-US" b="1" dirty="0">
                <a:latin typeface="Raleway" pitchFamily="2" charset="0"/>
                <a:ea typeface="Roboto Condensed"/>
                <a:cs typeface="Calibri"/>
              </a:rPr>
              <a:t>Appeal Tribunal</a:t>
            </a:r>
            <a:r>
              <a:rPr lang="en-US" dirty="0">
                <a:latin typeface="Raleway" pitchFamily="2" charset="0"/>
                <a:ea typeface="Roboto Condensed"/>
                <a:cs typeface="Calibri"/>
              </a:rPr>
              <a:t>: (appeal decision of the Fund) s44 (5 persons) appointed by the Minister AFTER CONSULTATION WITH THE CABINET and s47 timeline for appeal outcome is now 90 days (not 180) </a:t>
            </a:r>
          </a:p>
          <a:p>
            <a:pPr marL="342900" indent="-342900" algn="just">
              <a:buAutoNum type="alphaUcPeriod" startAt="8"/>
            </a:pPr>
            <a:r>
              <a:rPr lang="en-US" b="1" dirty="0">
                <a:latin typeface="Raleway" pitchFamily="2" charset="0"/>
                <a:ea typeface="Roboto Condensed"/>
                <a:cs typeface="Calibri"/>
              </a:rPr>
              <a:t>Transitional arrangements</a:t>
            </a:r>
            <a:r>
              <a:rPr lang="en-US" dirty="0">
                <a:latin typeface="Raleway" pitchFamily="2" charset="0"/>
                <a:ea typeface="Roboto Condensed"/>
                <a:cs typeface="Calibri"/>
              </a:rPr>
              <a:t>: Phases 2023 – 2026; 2026 – 2028  </a:t>
            </a:r>
          </a:p>
          <a:p>
            <a:pPr marL="342900" indent="-342900" algn="just">
              <a:buAutoNum type="alphaUcPeriod" startAt="8"/>
            </a:pPr>
            <a:r>
              <a:rPr lang="en-US" b="1" dirty="0">
                <a:latin typeface="Raleway" pitchFamily="2" charset="0"/>
                <a:ea typeface="Roboto Condensed"/>
                <a:cs typeface="Calibri"/>
              </a:rPr>
              <a:t>s22G(1) of MRSA amended (page 32): </a:t>
            </a:r>
            <a:r>
              <a:rPr lang="en-ZA" dirty="0">
                <a:effectLst/>
                <a:latin typeface="Raleway" pitchFamily="2" charset="0"/>
                <a:ea typeface="Calibri" panose="020F0502020204030204" pitchFamily="34" charset="0"/>
              </a:rPr>
              <a:t>Bill-A included amendment to Section 22 G of </a:t>
            </a:r>
          </a:p>
          <a:p>
            <a:pPr algn="just"/>
            <a:r>
              <a:rPr lang="en-ZA" dirty="0">
                <a:effectLst/>
                <a:latin typeface="Raleway" pitchFamily="2" charset="0"/>
                <a:ea typeface="Calibri" panose="020F0502020204030204" pitchFamily="34" charset="0"/>
              </a:rPr>
              <a:t>MRSA on SEP and appointment of Pricing Committee, Bill-B deletes the change to the definition of single exit price (SEP) but includes that Minister after ‘consulting’ NHI Fund, will ‘appoint’ a Pricing </a:t>
            </a:r>
          </a:p>
          <a:p>
            <a:pPr algn="just"/>
            <a:r>
              <a:rPr lang="en-ZA" dirty="0">
                <a:effectLst/>
                <a:latin typeface="Raleway" pitchFamily="2" charset="0"/>
                <a:ea typeface="Calibri" panose="020F0502020204030204" pitchFamily="34" charset="0"/>
              </a:rPr>
              <a:t>Committee. If the SEP no longer applies to the NHI Fund, why involve the NHI Fund in </a:t>
            </a:r>
          </a:p>
          <a:p>
            <a:pPr algn="just"/>
            <a:r>
              <a:rPr lang="en-ZA" dirty="0">
                <a:effectLst/>
                <a:latin typeface="Raleway" pitchFamily="2" charset="0"/>
                <a:ea typeface="Calibri" panose="020F0502020204030204" pitchFamily="34" charset="0"/>
              </a:rPr>
              <a:t>the appointment of the Pricing Committee? Confusing and </a:t>
            </a:r>
            <a:r>
              <a:rPr lang="en-ZA" i="1" dirty="0">
                <a:effectLst/>
                <a:latin typeface="Raleway" pitchFamily="2" charset="0"/>
                <a:ea typeface="Calibri" panose="020F0502020204030204" pitchFamily="34" charset="0"/>
              </a:rPr>
              <a:t>ad hoc</a:t>
            </a:r>
            <a:r>
              <a:rPr lang="en-ZA" dirty="0">
                <a:effectLst/>
                <a:latin typeface="Raleway" pitchFamily="2" charset="0"/>
                <a:ea typeface="Calibri" panose="020F0502020204030204" pitchFamily="34" charset="0"/>
              </a:rPr>
              <a:t>.</a:t>
            </a:r>
            <a:endParaRPr lang="en-US" dirty="0">
              <a:effectLst/>
              <a:latin typeface="Raleway" pitchFamily="2" charset="0"/>
              <a:ea typeface="Calibri" panose="020F0502020204030204" pitchFamily="34" charset="0"/>
            </a:endParaRPr>
          </a:p>
          <a:p>
            <a:pPr algn="just"/>
            <a:endParaRPr lang="en-US" dirty="0">
              <a:latin typeface="Raleway" pitchFamily="2" charset="0"/>
              <a:ea typeface="Roboto Condensed"/>
              <a:cs typeface="Calibri"/>
            </a:endParaRPr>
          </a:p>
          <a:p>
            <a:pPr algn="just"/>
            <a:endParaRPr lang="en-US" sz="2000" dirty="0">
              <a:latin typeface="Raleway" pitchFamily="2" charset="0"/>
              <a:ea typeface="Roboto Condensed"/>
              <a:cs typeface="Calibri"/>
            </a:endParaRPr>
          </a:p>
          <a:p>
            <a:pPr algn="just"/>
            <a:endParaRPr lang="en-US" sz="2400" dirty="0">
              <a:latin typeface="Raleway" pitchFamily="2" charset="0"/>
              <a:ea typeface="Roboto Condensed"/>
              <a:cs typeface="Calibri"/>
            </a:endParaRPr>
          </a:p>
          <a:p>
            <a:pPr algn="just"/>
            <a:endParaRPr lang="en-US" sz="2400" dirty="0">
              <a:latin typeface="Raleway" pitchFamily="2" charset="0"/>
              <a:ea typeface="Roboto Condensed"/>
              <a:cs typeface="Calibri"/>
            </a:endParaRPr>
          </a:p>
          <a:p>
            <a:pPr algn="just"/>
            <a:endParaRPr lang="en-US" sz="2400" dirty="0">
              <a:latin typeface="Raleway" pitchFamily="2" charset="0"/>
              <a:ea typeface="Roboto Condensed"/>
              <a:cs typeface="Calibri"/>
            </a:endParaRPr>
          </a:p>
          <a:p>
            <a:pPr algn="just"/>
            <a:r>
              <a:rPr lang="en-US" sz="2400" dirty="0">
                <a:latin typeface="Raleway" pitchFamily="2" charset="0"/>
                <a:ea typeface="Roboto Condensed"/>
                <a:cs typeface="Calibri"/>
              </a:rPr>
              <a:t>  </a:t>
            </a:r>
          </a:p>
          <a:p>
            <a:pPr algn="just"/>
            <a:endParaRPr lang="en-US" sz="2400" dirty="0">
              <a:latin typeface="Raleway" pitchFamily="2" charset="0"/>
              <a:ea typeface="Roboto Condensed"/>
              <a:cs typeface="Calibri"/>
            </a:endParaRPr>
          </a:p>
          <a:p>
            <a:pPr algn="just"/>
            <a:r>
              <a:rPr lang="en-US" sz="2400" dirty="0">
                <a:highlight>
                  <a:srgbClr val="FFFF00"/>
                </a:highlight>
                <a:latin typeface="Raleway" pitchFamily="2" charset="0"/>
                <a:ea typeface="Roboto Condensed"/>
                <a:cs typeface="Calibri"/>
              </a:rPr>
              <a:t> </a:t>
            </a:r>
          </a:p>
          <a:p>
            <a:pPr algn="just"/>
            <a:endParaRPr lang="en-US" sz="2400" dirty="0">
              <a:latin typeface="Raleway" pitchFamily="2" charset="0"/>
              <a:ea typeface="Roboto Condensed"/>
              <a:cs typeface="Calibri"/>
            </a:endParaRPr>
          </a:p>
          <a:p>
            <a:pPr marL="285750" indent="-285750" algn="just">
              <a:buFont typeface="Arial" panose="020B0604020202020204" pitchFamily="34" charset="0"/>
              <a:buChar char="•"/>
            </a:pPr>
            <a:endParaRPr lang="en-US" sz="2400" dirty="0">
              <a:solidFill>
                <a:schemeClr val="tx1">
                  <a:lumMod val="85000"/>
                  <a:lumOff val="15000"/>
                </a:schemeClr>
              </a:solidFill>
              <a:latin typeface="Raleway" pitchFamily="2" charset="0"/>
              <a:cs typeface="Calibri" panose="020F0502020204030204"/>
            </a:endParaRPr>
          </a:p>
          <a:p>
            <a:pPr lvl="1"/>
            <a:endParaRPr lang="en-US" sz="2400" dirty="0">
              <a:solidFill>
                <a:schemeClr val="tx1">
                  <a:lumMod val="85000"/>
                  <a:lumOff val="15000"/>
                </a:schemeClr>
              </a:solidFill>
              <a:latin typeface="Raleway" pitchFamily="2" charset="0"/>
              <a:ea typeface="Roboto Condensed" panose="02000000000000000000" pitchFamily="2" charset="0"/>
              <a:cs typeface="Calibri"/>
            </a:endParaRPr>
          </a:p>
          <a:p>
            <a:pPr marL="342900" indent="-342900">
              <a:buFont typeface="Arial" panose="020B0604020202020204" pitchFamily="34" charset="0"/>
              <a:buChar char="•"/>
            </a:pPr>
            <a:endParaRPr lang="en-US"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a:p>
            <a:pPr marL="914400" lvl="1" indent="-457200">
              <a:buFont typeface="Arial" panose="020B0604020202020204" pitchFamily="34" charset="0"/>
              <a:buChar char="•"/>
            </a:pPr>
            <a:endParaRPr lang="en-US" sz="2000" dirty="0">
              <a:solidFill>
                <a:srgbClr val="0070C0"/>
              </a:solidFill>
              <a:latin typeface="Roboto Condensed" panose="02000000000000000000" pitchFamily="2" charset="0"/>
              <a:ea typeface="Roboto Condensed" panose="02000000000000000000" pitchFamily="2" charset="0"/>
              <a:cs typeface="Roboto Condensed" panose="02000000000000000000" pitchFamily="2" charset="0"/>
            </a:endParaRPr>
          </a:p>
          <a:p>
            <a:pPr marL="742950" lvl="1" indent="-285750">
              <a:buFont typeface="Arial" panose="020B0604020202020204" pitchFamily="34" charset="0"/>
              <a:buChar char="•"/>
            </a:pPr>
            <a:endParaRPr lang="en-US"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a:p>
            <a:pPr marL="342900" indent="-342900">
              <a:buFont typeface="Arial" panose="020B0604020202020204" pitchFamily="34" charset="0"/>
              <a:buChar char="•"/>
            </a:pPr>
            <a:endParaRPr lang="en-ZA"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p:txBody>
      </p:sp>
      <p:pic>
        <p:nvPicPr>
          <p:cNvPr id="3" name="Picture 2" descr="A picture containing logo&#10;&#10;Description automatically generated">
            <a:extLst>
              <a:ext uri="{FF2B5EF4-FFF2-40B4-BE49-F238E27FC236}">
                <a16:creationId xmlns:a16="http://schemas.microsoft.com/office/drawing/2014/main" id="{974BE9B1-3321-46B4-4C77-F7F3F9210A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6400" y="5996159"/>
            <a:ext cx="752852" cy="815276"/>
          </a:xfrm>
          <a:prstGeom prst="rect">
            <a:avLst/>
          </a:prstGeom>
        </p:spPr>
      </p:pic>
      <p:pic>
        <p:nvPicPr>
          <p:cNvPr id="5" name="Picture 4" descr="A picture containing graphics, graphic design, clipart, font&#10;&#10;Description automatically generated">
            <a:extLst>
              <a:ext uri="{FF2B5EF4-FFF2-40B4-BE49-F238E27FC236}">
                <a16:creationId xmlns:a16="http://schemas.microsoft.com/office/drawing/2014/main" id="{41C0D3FB-9AAF-F050-CB03-16391D8481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84306" y="5996159"/>
            <a:ext cx="855184" cy="815276"/>
          </a:xfrm>
          <a:prstGeom prst="rect">
            <a:avLst/>
          </a:prstGeom>
        </p:spPr>
      </p:pic>
      <p:sp>
        <p:nvSpPr>
          <p:cNvPr id="7" name="Callout: Left Arrow 6">
            <a:extLst>
              <a:ext uri="{FF2B5EF4-FFF2-40B4-BE49-F238E27FC236}">
                <a16:creationId xmlns:a16="http://schemas.microsoft.com/office/drawing/2014/main" id="{67215FF9-E5C6-10BB-1C1A-4492814532A2}"/>
              </a:ext>
            </a:extLst>
          </p:cNvPr>
          <p:cNvSpPr/>
          <p:nvPr/>
        </p:nvSpPr>
        <p:spPr>
          <a:xfrm>
            <a:off x="9494163" y="4310377"/>
            <a:ext cx="2774393" cy="1634854"/>
          </a:xfrm>
          <a:prstGeom prst="leftArrowCallou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ZA" sz="1200" dirty="0">
                <a:effectLst/>
                <a:latin typeface="Raleway" pitchFamily="2" charset="0"/>
                <a:ea typeface="Calibri" panose="020F0502020204030204" pitchFamily="34" charset="0"/>
              </a:rPr>
              <a:t>If the SEP no longer applies to the NHI Fund, why involve the NHI Fund in the appointment of the Pricing Committee? Confusing and </a:t>
            </a:r>
            <a:r>
              <a:rPr lang="en-ZA" sz="1200" i="1" dirty="0">
                <a:effectLst/>
                <a:latin typeface="Raleway" pitchFamily="2" charset="0"/>
                <a:ea typeface="Calibri" panose="020F0502020204030204" pitchFamily="34" charset="0"/>
              </a:rPr>
              <a:t>ad hoc</a:t>
            </a:r>
            <a:r>
              <a:rPr lang="en-ZA" sz="1200" dirty="0">
                <a:effectLst/>
                <a:latin typeface="Raleway" pitchFamily="2" charset="0"/>
                <a:ea typeface="Calibri" panose="020F0502020204030204" pitchFamily="34" charset="0"/>
              </a:rPr>
              <a:t>.</a:t>
            </a:r>
            <a:endParaRPr lang="en-US" sz="1200" dirty="0">
              <a:effectLst/>
              <a:latin typeface="Raleway" pitchFamily="2" charset="0"/>
              <a:ea typeface="Calibri" panose="020F0502020204030204" pitchFamily="34" charset="0"/>
            </a:endParaRPr>
          </a:p>
        </p:txBody>
      </p:sp>
    </p:spTree>
    <p:extLst>
      <p:ext uri="{BB962C8B-B14F-4D97-AF65-F5344CB8AC3E}">
        <p14:creationId xmlns:p14="http://schemas.microsoft.com/office/powerpoint/2010/main" val="2108899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26155A-2C36-4043-8707-617DC46BADF2}"/>
              </a:ext>
            </a:extLst>
          </p:cNvPr>
          <p:cNvSpPr/>
          <p:nvPr/>
        </p:nvSpPr>
        <p:spPr>
          <a:xfrm>
            <a:off x="0" y="-38098"/>
            <a:ext cx="12192000" cy="703116"/>
          </a:xfrm>
          <a:prstGeom prst="rect">
            <a:avLst/>
          </a:prstGeom>
          <a:solidFill>
            <a:srgbClr val="2B0E93"/>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3200" b="1" dirty="0">
                <a:solidFill>
                  <a:schemeClr val="bg2"/>
                </a:solidFill>
                <a:latin typeface="Raleway" pitchFamily="2" charset="0"/>
                <a:ea typeface="Roboto Condensed"/>
                <a:cs typeface="Roboto Condensed"/>
              </a:rPr>
              <a:t>Future of Medicine Access under NHI</a:t>
            </a:r>
          </a:p>
        </p:txBody>
      </p:sp>
      <p:sp>
        <p:nvSpPr>
          <p:cNvPr id="4" name="TextBox 3">
            <a:extLst>
              <a:ext uri="{FF2B5EF4-FFF2-40B4-BE49-F238E27FC236}">
                <a16:creationId xmlns:a16="http://schemas.microsoft.com/office/drawing/2014/main" id="{C5E7F03D-3481-6491-4AA7-6CC66F66ED2A}"/>
              </a:ext>
            </a:extLst>
          </p:cNvPr>
          <p:cNvSpPr txBox="1"/>
          <p:nvPr/>
        </p:nvSpPr>
        <p:spPr>
          <a:xfrm>
            <a:off x="0" y="665018"/>
            <a:ext cx="12192000" cy="5078313"/>
          </a:xfrm>
          <a:prstGeom prst="rect">
            <a:avLst/>
          </a:prstGeom>
          <a:noFill/>
        </p:spPr>
        <p:txBody>
          <a:bodyPr wrap="square" lIns="91440" tIns="45720" rIns="91440" bIns="45720" rtlCol="0" anchor="t">
            <a:spAutoFit/>
          </a:bodyPr>
          <a:lstStyle/>
          <a:p>
            <a:pPr marL="342900" indent="-342900">
              <a:buFont typeface="Wingdings" panose="05000000000000000000" pitchFamily="2" charset="2"/>
              <a:buChar char="§"/>
            </a:pPr>
            <a:r>
              <a:rPr lang="en-US" sz="2400" dirty="0">
                <a:latin typeface="Raleway" pitchFamily="2" charset="0"/>
              </a:rPr>
              <a:t>Ch 7: Advisory Committees established by Minister </a:t>
            </a:r>
          </a:p>
          <a:p>
            <a:pPr marL="914400" lvl="1" indent="-457200">
              <a:buFont typeface="Wingdings" panose="05000000000000000000" pitchFamily="2" charset="2"/>
              <a:buChar char="§"/>
            </a:pPr>
            <a:r>
              <a:rPr lang="en-US" sz="2400" b="1" dirty="0">
                <a:latin typeface="Raleway" pitchFamily="2" charset="0"/>
              </a:rPr>
              <a:t>S25 Benefits Advisory Committee </a:t>
            </a:r>
            <a:r>
              <a:rPr lang="en-US" sz="2400" dirty="0">
                <a:latin typeface="Raleway" pitchFamily="2" charset="0"/>
              </a:rPr>
              <a:t>(recommends services provided by the Fund; member number not specified) </a:t>
            </a:r>
          </a:p>
          <a:p>
            <a:pPr marL="914400" lvl="1" indent="-457200">
              <a:buFont typeface="Wingdings" panose="05000000000000000000" pitchFamily="2" charset="2"/>
              <a:buChar char="§"/>
            </a:pPr>
            <a:r>
              <a:rPr lang="en-US" sz="2400" b="1" dirty="0">
                <a:latin typeface="Raleway" pitchFamily="2" charset="0"/>
              </a:rPr>
              <a:t>S26 Health Care Benefits Pricing  Committee </a:t>
            </a:r>
            <a:r>
              <a:rPr lang="en-US" sz="2400" dirty="0">
                <a:latin typeface="Raleway" pitchFamily="2" charset="0"/>
              </a:rPr>
              <a:t>(16-24 members; recommends prices of health service benefits)</a:t>
            </a:r>
          </a:p>
          <a:p>
            <a:pPr marL="342900" indent="-342900">
              <a:buFont typeface="Wingdings" panose="05000000000000000000" pitchFamily="2" charset="2"/>
              <a:buChar char="§"/>
            </a:pPr>
            <a:r>
              <a:rPr lang="en-US" sz="2400" dirty="0">
                <a:latin typeface="Raleway" pitchFamily="2" charset="0"/>
              </a:rPr>
              <a:t>S35 </a:t>
            </a:r>
            <a:r>
              <a:rPr lang="en-US" sz="2400" b="1" dirty="0">
                <a:latin typeface="Raleway" pitchFamily="2" charset="0"/>
              </a:rPr>
              <a:t>Purchasing</a:t>
            </a:r>
            <a:r>
              <a:rPr lang="en-US" sz="2400" dirty="0">
                <a:latin typeface="Raleway" pitchFamily="2" charset="0"/>
              </a:rPr>
              <a:t> of health care services by the NHI Fund with direct payment reimbursement </a:t>
            </a:r>
          </a:p>
          <a:p>
            <a:pPr marL="342900" indent="-342900">
              <a:buFont typeface="Wingdings" panose="05000000000000000000" pitchFamily="2" charset="2"/>
              <a:buChar char="§"/>
            </a:pPr>
            <a:r>
              <a:rPr lang="en-US" sz="2400" dirty="0">
                <a:latin typeface="Raleway" pitchFamily="2" charset="0"/>
              </a:rPr>
              <a:t>S37 </a:t>
            </a:r>
            <a:r>
              <a:rPr lang="en-US" sz="2400" b="1" dirty="0">
                <a:latin typeface="Raleway" pitchFamily="2" charset="0"/>
              </a:rPr>
              <a:t>Contracting Unit for PHC </a:t>
            </a:r>
          </a:p>
          <a:p>
            <a:pPr marL="342900" indent="-342900">
              <a:buFont typeface="Wingdings" panose="05000000000000000000" pitchFamily="2" charset="2"/>
              <a:buChar char="§"/>
            </a:pPr>
            <a:r>
              <a:rPr lang="en-US" sz="2400" b="1" dirty="0">
                <a:latin typeface="Raleway" pitchFamily="2" charset="0"/>
              </a:rPr>
              <a:t>S38 HPPU – Health Products Procurement Unit </a:t>
            </a:r>
            <a:r>
              <a:rPr lang="en-US" sz="2400" dirty="0">
                <a:latin typeface="Raleway" pitchFamily="2" charset="0"/>
              </a:rPr>
              <a:t>located within Fund (name change) procurement of also medicines (board after consultation with Minister establishes the unit) </a:t>
            </a:r>
          </a:p>
          <a:p>
            <a:endParaRPr lang="en-US" sz="2000" i="1" dirty="0">
              <a:latin typeface="Raleway" pitchFamily="2" charset="0"/>
            </a:endParaRPr>
          </a:p>
          <a:p>
            <a:r>
              <a:rPr lang="en-US" sz="2000" i="1" dirty="0">
                <a:latin typeface="Raleway" pitchFamily="2" charset="0"/>
              </a:rPr>
              <a:t>NOTE: The Health Technology Assessment Unit </a:t>
            </a:r>
            <a:r>
              <a:rPr lang="en-ZA" sz="2000" dirty="0">
                <a:effectLst/>
                <a:latin typeface="Raleway" pitchFamily="2" charset="0"/>
                <a:ea typeface="Calibri" panose="020F0502020204030204" pitchFamily="34" charset="0"/>
              </a:rPr>
              <a:t>is not defined in any way, despite previous indications of an interim structure that would transition to an agency.</a:t>
            </a:r>
            <a:endParaRPr lang="en-US" sz="2000" i="1" dirty="0">
              <a:highlight>
                <a:srgbClr val="FFFF00"/>
              </a:highlight>
              <a:latin typeface="Raleway" pitchFamily="2" charset="0"/>
            </a:endParaRPr>
          </a:p>
        </p:txBody>
      </p:sp>
      <p:pic>
        <p:nvPicPr>
          <p:cNvPr id="8" name="Picture 7" descr="A picture containing logo&#10;&#10;Description automatically generated">
            <a:extLst>
              <a:ext uri="{FF2B5EF4-FFF2-40B4-BE49-F238E27FC236}">
                <a16:creationId xmlns:a16="http://schemas.microsoft.com/office/drawing/2014/main" id="{53A51C88-E347-A50D-2F85-A10119738E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2535" y="5626595"/>
            <a:ext cx="970432" cy="1050897"/>
          </a:xfrm>
          <a:prstGeom prst="rect">
            <a:avLst/>
          </a:prstGeom>
        </p:spPr>
      </p:pic>
      <p:pic>
        <p:nvPicPr>
          <p:cNvPr id="7" name="Picture 6" descr="A picture containing graphics, graphic design, clipart, font&#10;&#10;Description automatically generated">
            <a:extLst>
              <a:ext uri="{FF2B5EF4-FFF2-40B4-BE49-F238E27FC236}">
                <a16:creationId xmlns:a16="http://schemas.microsoft.com/office/drawing/2014/main" id="{6B58F530-172F-B42A-0D1E-784C2231D2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18418" y="5626595"/>
            <a:ext cx="1058130" cy="1008751"/>
          </a:xfrm>
          <a:prstGeom prst="rect">
            <a:avLst/>
          </a:prstGeom>
        </p:spPr>
      </p:pic>
    </p:spTree>
    <p:extLst>
      <p:ext uri="{BB962C8B-B14F-4D97-AF65-F5344CB8AC3E}">
        <p14:creationId xmlns:p14="http://schemas.microsoft.com/office/powerpoint/2010/main" val="985381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26155A-2C36-4043-8707-617DC46BADF2}"/>
              </a:ext>
            </a:extLst>
          </p:cNvPr>
          <p:cNvSpPr/>
          <p:nvPr/>
        </p:nvSpPr>
        <p:spPr>
          <a:xfrm>
            <a:off x="0" y="-38098"/>
            <a:ext cx="12192000" cy="703116"/>
          </a:xfrm>
          <a:prstGeom prst="rect">
            <a:avLst/>
          </a:prstGeom>
          <a:solidFill>
            <a:srgbClr val="2B0E93"/>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3200" b="1" dirty="0">
                <a:solidFill>
                  <a:schemeClr val="bg2"/>
                </a:solidFill>
                <a:latin typeface="Raleway" pitchFamily="2" charset="0"/>
                <a:ea typeface="Roboto Condensed"/>
                <a:cs typeface="Roboto Condensed"/>
              </a:rPr>
              <a:t>Next steps </a:t>
            </a:r>
          </a:p>
        </p:txBody>
      </p:sp>
      <p:sp>
        <p:nvSpPr>
          <p:cNvPr id="4" name="TextBox 3">
            <a:extLst>
              <a:ext uri="{FF2B5EF4-FFF2-40B4-BE49-F238E27FC236}">
                <a16:creationId xmlns:a16="http://schemas.microsoft.com/office/drawing/2014/main" id="{C5E7F03D-3481-6491-4AA7-6CC66F66ED2A}"/>
              </a:ext>
            </a:extLst>
          </p:cNvPr>
          <p:cNvSpPr txBox="1"/>
          <p:nvPr/>
        </p:nvSpPr>
        <p:spPr>
          <a:xfrm>
            <a:off x="99392" y="665018"/>
            <a:ext cx="12092608" cy="9660337"/>
          </a:xfrm>
          <a:prstGeom prst="rect">
            <a:avLst/>
          </a:prstGeom>
          <a:noFill/>
        </p:spPr>
        <p:txBody>
          <a:bodyPr wrap="square" lIns="91440" tIns="45720" rIns="91440" bIns="45720" rtlCol="0" anchor="t">
            <a:spAutoFit/>
          </a:bodyPr>
          <a:lstStyle/>
          <a:p>
            <a:endParaRPr lang="en-US" sz="500" b="1" u="sng" dirty="0">
              <a:latin typeface="Roboto Condensed"/>
              <a:ea typeface="Roboto Condensed"/>
              <a:cs typeface="Roboto Condensed"/>
            </a:endParaRPr>
          </a:p>
          <a:p>
            <a:pPr>
              <a:lnSpc>
                <a:spcPct val="107000"/>
              </a:lnSpc>
              <a:spcAft>
                <a:spcPts val="800"/>
              </a:spcAft>
            </a:pPr>
            <a:r>
              <a:rPr lang="en-US" sz="2400" b="1" kern="100" dirty="0">
                <a:effectLst/>
                <a:latin typeface="Raleway" pitchFamily="2" charset="0"/>
                <a:ea typeface="Calibri" panose="020F0502020204030204" pitchFamily="34" charset="0"/>
                <a:cs typeface="Times New Roman" panose="02020603050405020304" pitchFamily="18" charset="0"/>
              </a:rPr>
              <a:t>HJI argues in the Daily Maverick for at least:  </a:t>
            </a:r>
          </a:p>
          <a:p>
            <a:pPr marL="342900" lvl="0" indent="-342900">
              <a:lnSpc>
                <a:spcPct val="107000"/>
              </a:lnSpc>
              <a:spcAft>
                <a:spcPts val="800"/>
              </a:spcAft>
              <a:buFont typeface="Symbol" panose="05050102010706020507" pitchFamily="18" charset="2"/>
              <a:buChar char=""/>
            </a:pPr>
            <a:r>
              <a:rPr lang="en-US" kern="0" dirty="0">
                <a:effectLst/>
                <a:latin typeface="Raleway" pitchFamily="2" charset="0"/>
                <a:ea typeface="Calibri" panose="020F0502020204030204" pitchFamily="34" charset="0"/>
                <a:cs typeface="Times New Roman" panose="02020603050405020304" pitchFamily="18" charset="0"/>
              </a:rPr>
              <a:t>Specific measures to enable and promote </a:t>
            </a:r>
            <a:r>
              <a:rPr lang="en-US" b="1" i="1" kern="0" dirty="0">
                <a:effectLst/>
                <a:latin typeface="Raleway" pitchFamily="2" charset="0"/>
                <a:ea typeface="Calibri" panose="020F0502020204030204" pitchFamily="34" charset="0"/>
                <a:cs typeface="Times New Roman" panose="02020603050405020304" pitchFamily="18" charset="0"/>
              </a:rPr>
              <a:t>public transparency </a:t>
            </a:r>
            <a:r>
              <a:rPr lang="en-US" kern="0" dirty="0">
                <a:effectLst/>
                <a:latin typeface="Raleway" pitchFamily="2" charset="0"/>
                <a:ea typeface="Calibri" panose="020F0502020204030204" pitchFamily="34" charset="0"/>
                <a:cs typeface="Times New Roman" panose="02020603050405020304" pitchFamily="18" charset="0"/>
              </a:rPr>
              <a:t>related to medicine selection, procurement, and contracting processes under the NHI, irrespective of the system it is being procured under. </a:t>
            </a:r>
          </a:p>
          <a:p>
            <a:pPr marL="342900" lvl="0" indent="-342900">
              <a:lnSpc>
                <a:spcPct val="107000"/>
              </a:lnSpc>
              <a:spcAft>
                <a:spcPts val="800"/>
              </a:spcAft>
              <a:buFont typeface="Symbol" panose="05050102010706020507" pitchFamily="18" charset="2"/>
              <a:buChar char=""/>
            </a:pPr>
            <a:r>
              <a:rPr lang="en-US" kern="0" dirty="0">
                <a:effectLst/>
                <a:latin typeface="Raleway" pitchFamily="2" charset="0"/>
                <a:ea typeface="Calibri" panose="020F0502020204030204" pitchFamily="34" charset="0"/>
                <a:cs typeface="Times New Roman" panose="02020603050405020304" pitchFamily="18" charset="0"/>
              </a:rPr>
              <a:t>Improved </a:t>
            </a:r>
            <a:r>
              <a:rPr lang="en-US" b="1" i="1" kern="0" dirty="0">
                <a:effectLst/>
                <a:latin typeface="Raleway" pitchFamily="2" charset="0"/>
                <a:ea typeface="Calibri" panose="020F0502020204030204" pitchFamily="34" charset="0"/>
                <a:cs typeface="Times New Roman" panose="02020603050405020304" pitchFamily="18" charset="0"/>
              </a:rPr>
              <a:t>transparency and mandated sharing of all deliberations </a:t>
            </a:r>
            <a:r>
              <a:rPr lang="en-US" kern="0" dirty="0">
                <a:effectLst/>
                <a:latin typeface="Raleway" pitchFamily="2" charset="0"/>
                <a:ea typeface="Calibri" panose="020F0502020204030204" pitchFamily="34" charset="0"/>
                <a:cs typeface="Times New Roman" panose="02020603050405020304" pitchFamily="18" charset="0"/>
              </a:rPr>
              <a:t>of NHI Board and Ministerial Advisory Committees. This includes the p</a:t>
            </a:r>
            <a:r>
              <a:rPr lang="en-US" i="1" kern="0" dirty="0">
                <a:effectLst/>
                <a:latin typeface="Raleway" pitchFamily="2" charset="0"/>
                <a:ea typeface="Calibri" panose="020F0502020204030204" pitchFamily="34" charset="0"/>
                <a:cs typeface="Times New Roman" panose="02020603050405020304" pitchFamily="18" charset="0"/>
              </a:rPr>
              <a:t>ublic disclosure of </a:t>
            </a:r>
            <a:r>
              <a:rPr lang="en-US" kern="0" dirty="0">
                <a:effectLst/>
                <a:latin typeface="Raleway" pitchFamily="2" charset="0"/>
                <a:ea typeface="Calibri" panose="020F0502020204030204" pitchFamily="34" charset="0"/>
                <a:cs typeface="Times New Roman" panose="02020603050405020304" pitchFamily="18" charset="0"/>
              </a:rPr>
              <a:t>any conflict of interest between their professional work, paid consultancies, and their duties on these committees.</a:t>
            </a:r>
          </a:p>
          <a:p>
            <a:pPr marL="342900" lvl="0" indent="-342900">
              <a:lnSpc>
                <a:spcPct val="107000"/>
              </a:lnSpc>
              <a:buFont typeface="Symbol" panose="05050102010706020507" pitchFamily="18" charset="2"/>
              <a:buChar char=""/>
            </a:pPr>
            <a:r>
              <a:rPr lang="en-US" kern="0" dirty="0">
                <a:effectLst/>
                <a:latin typeface="Raleway" pitchFamily="2" charset="0"/>
                <a:ea typeface="Calibri" panose="020F0502020204030204" pitchFamily="34" charset="0"/>
                <a:cs typeface="Times New Roman" panose="02020603050405020304" pitchFamily="18" charset="0"/>
              </a:rPr>
              <a:t>Explicit provisions on </a:t>
            </a:r>
            <a:r>
              <a:rPr lang="en-US" b="1" i="1" kern="0" dirty="0">
                <a:effectLst/>
                <a:latin typeface="Raleway" pitchFamily="2" charset="0"/>
                <a:ea typeface="Calibri" panose="020F0502020204030204" pitchFamily="34" charset="0"/>
                <a:cs typeface="Times New Roman" panose="02020603050405020304" pitchFamily="18" charset="0"/>
              </a:rPr>
              <a:t>how selection decisions and prices on medicines not covered under NHI </a:t>
            </a:r>
            <a:r>
              <a:rPr lang="en-US" kern="0" dirty="0">
                <a:effectLst/>
                <a:latin typeface="Raleway" pitchFamily="2" charset="0"/>
                <a:ea typeface="Calibri" panose="020F0502020204030204" pitchFamily="34" charset="0"/>
                <a:cs typeface="Times New Roman" panose="02020603050405020304" pitchFamily="18" charset="0"/>
              </a:rPr>
              <a:t>will be decided. </a:t>
            </a:r>
          </a:p>
          <a:p>
            <a:pPr marL="800100" lvl="1" indent="-342900">
              <a:lnSpc>
                <a:spcPct val="107000"/>
              </a:lnSpc>
              <a:buFont typeface="Symbol" panose="05050102010706020507" pitchFamily="18" charset="2"/>
              <a:buChar char=""/>
            </a:pPr>
            <a:r>
              <a:rPr lang="en-US" kern="0" dirty="0">
                <a:effectLst/>
                <a:latin typeface="Raleway" pitchFamily="2" charset="0"/>
                <a:ea typeface="Calibri" panose="020F0502020204030204" pitchFamily="34" charset="0"/>
                <a:cs typeface="Times New Roman" panose="02020603050405020304" pitchFamily="18" charset="0"/>
              </a:rPr>
              <a:t>This involves figuring out how the current medicine pricing system (‘Single Exit Price’) that governs private sector medicine acquisition will be amended and/or extended. </a:t>
            </a:r>
          </a:p>
          <a:p>
            <a:pPr marL="800100" lvl="1" indent="-342900">
              <a:lnSpc>
                <a:spcPct val="107000"/>
              </a:lnSpc>
              <a:buFont typeface="Symbol" panose="05050102010706020507" pitchFamily="18" charset="2"/>
              <a:buChar char=""/>
            </a:pPr>
            <a:r>
              <a:rPr lang="en-US" kern="0" dirty="0">
                <a:latin typeface="Raleway" pitchFamily="2" charset="0"/>
                <a:ea typeface="Calibri" panose="020F0502020204030204" pitchFamily="34" charset="0"/>
                <a:cs typeface="Times New Roman" panose="02020603050405020304" pitchFamily="18" charset="0"/>
              </a:rPr>
              <a:t>W</a:t>
            </a:r>
            <a:r>
              <a:rPr lang="en-US" kern="0" dirty="0">
                <a:effectLst/>
                <a:latin typeface="Raleway" pitchFamily="2" charset="0"/>
                <a:ea typeface="Calibri" panose="020F0502020204030204" pitchFamily="34" charset="0"/>
                <a:cs typeface="Times New Roman" panose="02020603050405020304" pitchFamily="18" charset="0"/>
              </a:rPr>
              <a:t>hether this will also include medicines selected outside of NHI. For example, will there be a non-NHI special Medicine Pricing Unit, what will its mandate be, who will appoint it, how will it be governed. </a:t>
            </a:r>
          </a:p>
          <a:p>
            <a:pPr marL="342900" lvl="0" indent="-342900">
              <a:lnSpc>
                <a:spcPct val="107000"/>
              </a:lnSpc>
              <a:buFont typeface="Symbol" panose="05050102010706020507" pitchFamily="18" charset="2"/>
              <a:buChar char=""/>
            </a:pPr>
            <a:r>
              <a:rPr lang="en-US" kern="0" dirty="0">
                <a:effectLst/>
                <a:latin typeface="Raleway" pitchFamily="2" charset="0"/>
                <a:ea typeface="Calibri" panose="020F0502020204030204" pitchFamily="34" charset="0"/>
                <a:cs typeface="Times New Roman" panose="02020603050405020304" pitchFamily="18" charset="0"/>
              </a:rPr>
              <a:t>Mechanisms for the </a:t>
            </a:r>
            <a:r>
              <a:rPr lang="en-US" b="1" i="1" kern="0" dirty="0">
                <a:effectLst/>
                <a:latin typeface="Raleway" pitchFamily="2" charset="0"/>
                <a:ea typeface="Calibri" panose="020F0502020204030204" pitchFamily="34" charset="0"/>
                <a:cs typeface="Times New Roman" panose="02020603050405020304" pitchFamily="18" charset="0"/>
              </a:rPr>
              <a:t>regulation of the price of medicines </a:t>
            </a:r>
            <a:r>
              <a:rPr lang="en-US" kern="0" dirty="0">
                <a:effectLst/>
                <a:latin typeface="Raleway" pitchFamily="2" charset="0"/>
                <a:ea typeface="Calibri" panose="020F0502020204030204" pitchFamily="34" charset="0"/>
                <a:cs typeface="Times New Roman" panose="02020603050405020304" pitchFamily="18" charset="0"/>
              </a:rPr>
              <a:t>both in and outside of the NHI, with at the very least, a reliance on international benchmarking, law reform, and a suite of policies that can drive down prices and deal with launch prices.</a:t>
            </a:r>
            <a:endParaRPr lang="en-US" kern="100" dirty="0">
              <a:latin typeface="Raleway" pitchFamily="2"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kern="100" dirty="0">
                <a:effectLst/>
                <a:latin typeface="Raleway" pitchFamily="2" charset="0"/>
                <a:ea typeface="Calibri" panose="020F0502020204030204" pitchFamily="34" charset="0"/>
                <a:cs typeface="Times New Roman" panose="02020603050405020304" pitchFamily="18" charset="0"/>
              </a:rPr>
              <a:t>Knowing </a:t>
            </a:r>
            <a:r>
              <a:rPr lang="en-US" kern="0" dirty="0">
                <a:effectLst/>
                <a:latin typeface="Raleway" pitchFamily="2" charset="0"/>
                <a:ea typeface="Calibri" panose="020F0502020204030204" pitchFamily="34" charset="0"/>
                <a:cs typeface="Times New Roman" panose="02020603050405020304" pitchFamily="18" charset="0"/>
              </a:rPr>
              <a:t>exactly how the </a:t>
            </a:r>
            <a:r>
              <a:rPr lang="en-US" b="1" i="1" kern="0" dirty="0">
                <a:effectLst/>
                <a:latin typeface="Raleway" pitchFamily="2" charset="0"/>
                <a:ea typeface="Calibri" panose="020F0502020204030204" pitchFamily="34" charset="0"/>
                <a:cs typeface="Times New Roman" panose="02020603050405020304" pitchFamily="18" charset="0"/>
              </a:rPr>
              <a:t>NHI Fund will negotiate with global pharmaceutical manufacturers </a:t>
            </a:r>
            <a:r>
              <a:rPr lang="en-US" kern="0" dirty="0">
                <a:effectLst/>
                <a:latin typeface="Raleway" pitchFamily="2" charset="0"/>
                <a:ea typeface="Calibri" panose="020F0502020204030204" pitchFamily="34" charset="0"/>
                <a:cs typeface="Times New Roman" panose="02020603050405020304" pitchFamily="18" charset="0"/>
              </a:rPr>
              <a:t>and suppliers to procure for the State.  </a:t>
            </a:r>
          </a:p>
          <a:p>
            <a:pPr marL="342900" lvl="0" indent="-342900">
              <a:lnSpc>
                <a:spcPct val="107000"/>
              </a:lnSpc>
              <a:buFont typeface="Symbol" panose="05050102010706020507" pitchFamily="18" charset="2"/>
              <a:buChar char=""/>
            </a:pPr>
            <a:endParaRPr lang="en-US" kern="0" dirty="0">
              <a:effectLst/>
              <a:latin typeface="Raleway" pitchFamily="2" charset="0"/>
              <a:ea typeface="Calibri" panose="020F0502020204030204" pitchFamily="34" charset="0"/>
              <a:cs typeface="Times New Roman" panose="02020603050405020304" pitchFamily="18" charset="0"/>
            </a:endParaRPr>
          </a:p>
          <a:p>
            <a:pPr lvl="0">
              <a:lnSpc>
                <a:spcPct val="107000"/>
              </a:lnSpc>
            </a:pPr>
            <a:r>
              <a:rPr lang="en-US" sz="2400" b="1" kern="100" dirty="0">
                <a:effectLst/>
                <a:latin typeface="Raleway" pitchFamily="2" charset="0"/>
                <a:ea typeface="Calibri" panose="020F0502020204030204" pitchFamily="34" charset="0"/>
                <a:cs typeface="Times New Roman" panose="02020603050405020304" pitchFamily="18" charset="0"/>
              </a:rPr>
              <a:t>We want a </a:t>
            </a:r>
            <a:r>
              <a:rPr lang="en-US" sz="2400" b="1" kern="0" dirty="0">
                <a:effectLst/>
                <a:latin typeface="Raleway" pitchFamily="2" charset="0"/>
                <a:ea typeface="Calibri" panose="020F0502020204030204" pitchFamily="34" charset="0"/>
                <a:cs typeface="Times New Roman" panose="02020603050405020304" pitchFamily="18" charset="0"/>
              </a:rPr>
              <a:t>fair, unambiguous, equitable, single medicine pricing system.</a:t>
            </a:r>
          </a:p>
          <a:p>
            <a:pPr algn="just"/>
            <a:r>
              <a:rPr lang="en-US" i="1" dirty="0">
                <a:latin typeface="Raleway" pitchFamily="2" charset="0"/>
                <a:ea typeface="Roboto Condensed"/>
                <a:cs typeface="Calibri"/>
              </a:rPr>
              <a:t> </a:t>
            </a:r>
          </a:p>
          <a:p>
            <a:pPr algn="just"/>
            <a:endParaRPr lang="en-US" sz="2400" dirty="0">
              <a:latin typeface="Raleway" pitchFamily="2" charset="0"/>
              <a:ea typeface="Roboto Condensed"/>
              <a:cs typeface="Calibri"/>
            </a:endParaRPr>
          </a:p>
          <a:p>
            <a:pPr algn="just"/>
            <a:r>
              <a:rPr lang="en-US" sz="2400" dirty="0">
                <a:highlight>
                  <a:srgbClr val="FFFF00"/>
                </a:highlight>
                <a:latin typeface="Raleway" pitchFamily="2" charset="0"/>
                <a:ea typeface="Roboto Condensed"/>
                <a:cs typeface="Calibri"/>
              </a:rPr>
              <a:t> </a:t>
            </a:r>
          </a:p>
          <a:p>
            <a:pPr algn="just"/>
            <a:endParaRPr lang="en-US" sz="2400" dirty="0">
              <a:latin typeface="Raleway" pitchFamily="2" charset="0"/>
              <a:ea typeface="Roboto Condensed"/>
              <a:cs typeface="Calibri"/>
            </a:endParaRPr>
          </a:p>
          <a:p>
            <a:pPr marL="285750" indent="-285750" algn="just">
              <a:buFont typeface="Arial" panose="020B0604020202020204" pitchFamily="34" charset="0"/>
              <a:buChar char="•"/>
            </a:pPr>
            <a:endParaRPr lang="en-US" sz="2400" dirty="0">
              <a:solidFill>
                <a:schemeClr val="tx1">
                  <a:lumMod val="85000"/>
                  <a:lumOff val="15000"/>
                </a:schemeClr>
              </a:solidFill>
              <a:latin typeface="Raleway" pitchFamily="2" charset="0"/>
              <a:cs typeface="Calibri" panose="020F0502020204030204"/>
            </a:endParaRPr>
          </a:p>
          <a:p>
            <a:pPr lvl="1"/>
            <a:endParaRPr lang="en-US" sz="2400" dirty="0">
              <a:solidFill>
                <a:schemeClr val="tx1">
                  <a:lumMod val="85000"/>
                  <a:lumOff val="15000"/>
                </a:schemeClr>
              </a:solidFill>
              <a:latin typeface="Raleway" pitchFamily="2" charset="0"/>
              <a:ea typeface="Roboto Condensed" panose="02000000000000000000" pitchFamily="2" charset="0"/>
              <a:cs typeface="Calibri"/>
            </a:endParaRPr>
          </a:p>
          <a:p>
            <a:pPr marL="342900" indent="-342900">
              <a:buFont typeface="Arial" panose="020B0604020202020204" pitchFamily="34" charset="0"/>
              <a:buChar char="•"/>
            </a:pPr>
            <a:endParaRPr lang="en-US"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a:p>
            <a:pPr marL="914400" lvl="1" indent="-457200">
              <a:buFont typeface="Arial" panose="020B0604020202020204" pitchFamily="34" charset="0"/>
              <a:buChar char="•"/>
            </a:pPr>
            <a:endParaRPr lang="en-US" sz="2000" dirty="0">
              <a:solidFill>
                <a:srgbClr val="0070C0"/>
              </a:solidFill>
              <a:latin typeface="Roboto Condensed" panose="02000000000000000000" pitchFamily="2" charset="0"/>
              <a:ea typeface="Roboto Condensed" panose="02000000000000000000" pitchFamily="2" charset="0"/>
              <a:cs typeface="Roboto Condensed" panose="02000000000000000000" pitchFamily="2" charset="0"/>
            </a:endParaRPr>
          </a:p>
          <a:p>
            <a:pPr marL="742950" lvl="1" indent="-285750">
              <a:buFont typeface="Arial" panose="020B0604020202020204" pitchFamily="34" charset="0"/>
              <a:buChar char="•"/>
            </a:pPr>
            <a:endParaRPr lang="en-US"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a:p>
            <a:pPr marL="342900" indent="-342900">
              <a:buFont typeface="Arial" panose="020B0604020202020204" pitchFamily="34" charset="0"/>
              <a:buChar char="•"/>
            </a:pPr>
            <a:endParaRPr lang="en-ZA"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p:txBody>
      </p:sp>
      <p:pic>
        <p:nvPicPr>
          <p:cNvPr id="5" name="Picture 4" descr="A group of people holding a sign&#10;&#10;Description automatically generated">
            <a:extLst>
              <a:ext uri="{FF2B5EF4-FFF2-40B4-BE49-F238E27FC236}">
                <a16:creationId xmlns:a16="http://schemas.microsoft.com/office/drawing/2014/main" id="{CA2C9627-7263-B5CB-E18C-4909AF243B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9041" y="69574"/>
            <a:ext cx="4246880" cy="1198981"/>
          </a:xfrm>
          <a:prstGeom prst="rect">
            <a:avLst/>
          </a:prstGeom>
        </p:spPr>
      </p:pic>
    </p:spTree>
    <p:extLst>
      <p:ext uri="{BB962C8B-B14F-4D97-AF65-F5344CB8AC3E}">
        <p14:creationId xmlns:p14="http://schemas.microsoft.com/office/powerpoint/2010/main" val="1237945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26155A-2C36-4043-8707-617DC46BADF2}"/>
              </a:ext>
            </a:extLst>
          </p:cNvPr>
          <p:cNvSpPr/>
          <p:nvPr/>
        </p:nvSpPr>
        <p:spPr>
          <a:xfrm>
            <a:off x="-168966" y="15286"/>
            <a:ext cx="12192000" cy="703116"/>
          </a:xfrm>
          <a:prstGeom prst="rect">
            <a:avLst/>
          </a:prstGeom>
          <a:solidFill>
            <a:srgbClr val="2B0E93"/>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3200" b="1" dirty="0">
                <a:solidFill>
                  <a:schemeClr val="bg2"/>
                </a:solidFill>
                <a:latin typeface="Raleway" pitchFamily="2" charset="0"/>
                <a:ea typeface="Roboto Condensed"/>
                <a:cs typeface="Roboto Condensed"/>
              </a:rPr>
              <a:t>Next steps S76 Bill: NCOP</a:t>
            </a:r>
          </a:p>
        </p:txBody>
      </p:sp>
      <p:sp>
        <p:nvSpPr>
          <p:cNvPr id="4" name="TextBox 3">
            <a:extLst>
              <a:ext uri="{FF2B5EF4-FFF2-40B4-BE49-F238E27FC236}">
                <a16:creationId xmlns:a16="http://schemas.microsoft.com/office/drawing/2014/main" id="{C5E7F03D-3481-6491-4AA7-6CC66F66ED2A}"/>
              </a:ext>
            </a:extLst>
          </p:cNvPr>
          <p:cNvSpPr txBox="1"/>
          <p:nvPr/>
        </p:nvSpPr>
        <p:spPr>
          <a:xfrm>
            <a:off x="-1635760" y="484592"/>
            <a:ext cx="12196860" cy="3247043"/>
          </a:xfrm>
          <a:prstGeom prst="rect">
            <a:avLst/>
          </a:prstGeom>
          <a:noFill/>
        </p:spPr>
        <p:txBody>
          <a:bodyPr wrap="square" lIns="91440" tIns="45720" rIns="91440" bIns="45720" rtlCol="0" anchor="t">
            <a:spAutoFit/>
          </a:bodyPr>
          <a:lstStyle/>
          <a:p>
            <a:endParaRPr lang="en-US" sz="500" b="1" u="sng" dirty="0">
              <a:latin typeface="Roboto Condensed"/>
              <a:ea typeface="Roboto Condensed"/>
              <a:cs typeface="Roboto Condensed"/>
            </a:endParaRPr>
          </a:p>
          <a:p>
            <a:pPr algn="just"/>
            <a:endParaRPr lang="en-US" sz="2400" dirty="0">
              <a:latin typeface="Raleway" pitchFamily="2" charset="0"/>
              <a:ea typeface="Roboto Condensed"/>
              <a:cs typeface="Calibri"/>
            </a:endParaRPr>
          </a:p>
          <a:p>
            <a:pPr algn="just"/>
            <a:r>
              <a:rPr lang="en-US" sz="2400" dirty="0">
                <a:highlight>
                  <a:srgbClr val="FFFF00"/>
                </a:highlight>
                <a:latin typeface="Raleway" pitchFamily="2" charset="0"/>
                <a:ea typeface="Roboto Condensed"/>
                <a:cs typeface="Calibri"/>
              </a:rPr>
              <a:t> </a:t>
            </a:r>
          </a:p>
          <a:p>
            <a:pPr algn="just"/>
            <a:endParaRPr lang="en-US" sz="2400" dirty="0">
              <a:latin typeface="Raleway" pitchFamily="2" charset="0"/>
              <a:ea typeface="Roboto Condensed"/>
              <a:cs typeface="Calibri"/>
            </a:endParaRPr>
          </a:p>
          <a:p>
            <a:pPr marL="285750" indent="-285750" algn="just">
              <a:buFont typeface="Arial" panose="020B0604020202020204" pitchFamily="34" charset="0"/>
              <a:buChar char="•"/>
            </a:pPr>
            <a:endParaRPr lang="en-US" sz="2400" dirty="0">
              <a:solidFill>
                <a:schemeClr val="tx1">
                  <a:lumMod val="85000"/>
                  <a:lumOff val="15000"/>
                </a:schemeClr>
              </a:solidFill>
              <a:latin typeface="Raleway" pitchFamily="2" charset="0"/>
              <a:cs typeface="Calibri" panose="020F0502020204030204"/>
            </a:endParaRPr>
          </a:p>
          <a:p>
            <a:pPr lvl="1"/>
            <a:endParaRPr lang="en-US" sz="2400" dirty="0">
              <a:solidFill>
                <a:schemeClr val="tx1">
                  <a:lumMod val="85000"/>
                  <a:lumOff val="15000"/>
                </a:schemeClr>
              </a:solidFill>
              <a:latin typeface="Raleway" pitchFamily="2" charset="0"/>
              <a:ea typeface="Roboto Condensed" panose="02000000000000000000" pitchFamily="2" charset="0"/>
              <a:cs typeface="Calibri"/>
            </a:endParaRPr>
          </a:p>
          <a:p>
            <a:pPr marL="342900" indent="-342900">
              <a:buFont typeface="Arial" panose="020B0604020202020204" pitchFamily="34" charset="0"/>
              <a:buChar char="•"/>
            </a:pPr>
            <a:endParaRPr lang="en-US"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a:p>
            <a:pPr marL="914400" lvl="1" indent="-457200">
              <a:buFont typeface="Arial" panose="020B0604020202020204" pitchFamily="34" charset="0"/>
              <a:buChar char="•"/>
            </a:pPr>
            <a:endParaRPr lang="en-US" sz="2000" dirty="0">
              <a:solidFill>
                <a:srgbClr val="0070C0"/>
              </a:solidFill>
              <a:latin typeface="Roboto Condensed" panose="02000000000000000000" pitchFamily="2" charset="0"/>
              <a:ea typeface="Roboto Condensed" panose="02000000000000000000" pitchFamily="2" charset="0"/>
              <a:cs typeface="Roboto Condensed" panose="02000000000000000000" pitchFamily="2" charset="0"/>
            </a:endParaRPr>
          </a:p>
          <a:p>
            <a:pPr marL="742950" lvl="1" indent="-285750">
              <a:buFont typeface="Arial" panose="020B0604020202020204" pitchFamily="34" charset="0"/>
              <a:buChar char="•"/>
            </a:pPr>
            <a:endParaRPr lang="en-US"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a:p>
            <a:pPr marL="342900" indent="-342900">
              <a:buFont typeface="Arial" panose="020B0604020202020204" pitchFamily="34" charset="0"/>
              <a:buChar char="•"/>
            </a:pPr>
            <a:endParaRPr lang="en-ZA" sz="2000" dirty="0">
              <a:solidFill>
                <a:srgbClr val="000000"/>
              </a:solidFill>
              <a:latin typeface="Roboto Condensed" panose="02000000000000000000" pitchFamily="2" charset="0"/>
              <a:ea typeface="Roboto Condensed" panose="02000000000000000000" pitchFamily="2" charset="0"/>
              <a:cs typeface="Roboto Condensed" panose="02000000000000000000" pitchFamily="2" charset="0"/>
            </a:endParaRPr>
          </a:p>
        </p:txBody>
      </p:sp>
      <p:pic>
        <p:nvPicPr>
          <p:cNvPr id="5" name="Picture 4" descr="A close-up of a document&#10;&#10;Description automatically generated with low confidence">
            <a:extLst>
              <a:ext uri="{FF2B5EF4-FFF2-40B4-BE49-F238E27FC236}">
                <a16:creationId xmlns:a16="http://schemas.microsoft.com/office/drawing/2014/main" id="{CD256BBA-0D09-4376-D0C0-C125820212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988" y="848988"/>
            <a:ext cx="6155186" cy="5524420"/>
          </a:xfrm>
          <a:prstGeom prst="rect">
            <a:avLst/>
          </a:prstGeom>
        </p:spPr>
      </p:pic>
      <p:sp>
        <p:nvSpPr>
          <p:cNvPr id="6" name="Oval 5">
            <a:extLst>
              <a:ext uri="{FF2B5EF4-FFF2-40B4-BE49-F238E27FC236}">
                <a16:creationId xmlns:a16="http://schemas.microsoft.com/office/drawing/2014/main" id="{4A8FEF6C-C418-54FC-A2D7-BFEECFD5DDD5}"/>
              </a:ext>
            </a:extLst>
          </p:cNvPr>
          <p:cNvSpPr/>
          <p:nvPr/>
        </p:nvSpPr>
        <p:spPr>
          <a:xfrm>
            <a:off x="8388626" y="3429000"/>
            <a:ext cx="3634408" cy="914400"/>
          </a:xfrm>
          <a:prstGeom prst="ellipse">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en-US" sz="2400" dirty="0">
                <a:latin typeface="Raleway" pitchFamily="2" charset="0"/>
              </a:rPr>
              <a:t>www.pmg.org.za </a:t>
            </a:r>
          </a:p>
        </p:txBody>
      </p:sp>
    </p:spTree>
    <p:extLst>
      <p:ext uri="{BB962C8B-B14F-4D97-AF65-F5344CB8AC3E}">
        <p14:creationId xmlns:p14="http://schemas.microsoft.com/office/powerpoint/2010/main" val="35551333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752</TotalTime>
  <Words>1817</Words>
  <Application>Microsoft Office PowerPoint</Application>
  <PresentationFormat>Widescreen</PresentationFormat>
  <Paragraphs>202</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Calibri Light</vt:lpstr>
      <vt:lpstr>Raleway</vt:lpstr>
      <vt:lpstr>Roboto Condensed</vt:lpstr>
      <vt:lpstr>Symbol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Fatima Hassan</dc:creator>
  <cp:lastModifiedBy>Fatima Hassan</cp:lastModifiedBy>
  <cp:revision>7</cp:revision>
  <dcterms:created xsi:type="dcterms:W3CDTF">2023-05-29T10:14:17Z</dcterms:created>
  <dcterms:modified xsi:type="dcterms:W3CDTF">2023-06-20T08:50:58Z</dcterms:modified>
</cp:coreProperties>
</file>