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  <p:sldMasterId id="2147483726" r:id="rId5"/>
    <p:sldMasterId id="2147483738" r:id="rId6"/>
  </p:sldMasterIdLst>
  <p:sldIdLst>
    <p:sldId id="256" r:id="rId7"/>
    <p:sldId id="383" r:id="rId8"/>
    <p:sldId id="258" r:id="rId9"/>
    <p:sldId id="386" r:id="rId10"/>
    <p:sldId id="389" r:id="rId11"/>
    <p:sldId id="384" r:id="rId12"/>
    <p:sldId id="257" r:id="rId13"/>
    <p:sldId id="259" r:id="rId14"/>
    <p:sldId id="388" r:id="rId15"/>
    <p:sldId id="390" r:id="rId16"/>
    <p:sldId id="392" r:id="rId17"/>
    <p:sldId id="394" r:id="rId18"/>
    <p:sldId id="385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500BAF-7377-48E6-86DC-D2F586AE849E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45E6FFD-9E0F-4A43-ADA2-C3689BF7B1E7}">
      <dgm:prSet custT="1"/>
      <dgm:spPr/>
      <dgm:t>
        <a:bodyPr/>
        <a:lstStyle/>
        <a:p>
          <a:pPr algn="ctr"/>
          <a:r>
            <a:rPr lang="en-US" sz="1400" dirty="0"/>
            <a:t>Background</a:t>
          </a:r>
          <a:endParaRPr lang="en-ZA" sz="1400" dirty="0"/>
        </a:p>
        <a:p>
          <a:pPr algn="l"/>
          <a:endParaRPr lang="en-US" sz="1100" dirty="0"/>
        </a:p>
      </dgm:t>
    </dgm:pt>
    <dgm:pt modelId="{6ABD2666-2FEF-4294-B337-F24F8E04F927}" type="parTrans" cxnId="{C69F8BCC-BEC0-4C09-83E4-E28CF5044D53}">
      <dgm:prSet/>
      <dgm:spPr/>
      <dgm:t>
        <a:bodyPr/>
        <a:lstStyle/>
        <a:p>
          <a:endParaRPr lang="en-US"/>
        </a:p>
      </dgm:t>
    </dgm:pt>
    <dgm:pt modelId="{503542F4-665A-49B9-8EE6-D6009B1A6B7A}" type="sibTrans" cxnId="{C69F8BCC-BEC0-4C09-83E4-E28CF5044D53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9689708C-842B-4F39-88CE-FC4A26D8023C}">
      <dgm:prSet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/>
            <a:t>Focus</a:t>
          </a:r>
        </a:p>
        <a:p>
          <a:pPr marL="0"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dirty="0"/>
        </a:p>
      </dgm:t>
    </dgm:pt>
    <dgm:pt modelId="{688A8420-CD72-4880-86C1-56BCFEDE2C2C}" type="parTrans" cxnId="{74078155-C764-4238-95A4-9982B305C285}">
      <dgm:prSet/>
      <dgm:spPr/>
      <dgm:t>
        <a:bodyPr/>
        <a:lstStyle/>
        <a:p>
          <a:endParaRPr lang="en-US"/>
        </a:p>
      </dgm:t>
    </dgm:pt>
    <dgm:pt modelId="{95A3AC0F-2755-4678-B461-36DE8E044D74}" type="sibTrans" cxnId="{74078155-C764-4238-95A4-9982B305C285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89D08A39-3879-479A-89E7-D40F5E98F435}">
      <dgm:prSet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/>
            <a:t>Paradox of NHI accountability</a:t>
          </a:r>
        </a:p>
        <a:p>
          <a:pPr marL="0"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dirty="0"/>
        </a:p>
      </dgm:t>
    </dgm:pt>
    <dgm:pt modelId="{E08864D1-6F3E-4A5C-8E76-33E85C5DE849}" type="parTrans" cxnId="{F24D26AC-37CD-4175-8CCC-7971D7CA55FB}">
      <dgm:prSet/>
      <dgm:spPr/>
      <dgm:t>
        <a:bodyPr/>
        <a:lstStyle/>
        <a:p>
          <a:endParaRPr lang="en-US"/>
        </a:p>
      </dgm:t>
    </dgm:pt>
    <dgm:pt modelId="{1914DFB1-29F2-4367-93A5-2416CAC236B5}" type="sibTrans" cxnId="{F24D26AC-37CD-4175-8CCC-7971D7CA55FB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48966E6B-80E0-41CB-9AC9-E2FA115287EA}">
      <dgm:prSet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/>
            <a:t>A call to advocacy</a:t>
          </a:r>
        </a:p>
        <a:p>
          <a:pPr marL="0"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dirty="0"/>
        </a:p>
      </dgm:t>
    </dgm:pt>
    <dgm:pt modelId="{E6B363FE-5630-4595-84F1-3426530B6C70}" type="parTrans" cxnId="{F6E86BC5-599E-4A1C-BA16-EA28C032CA1E}">
      <dgm:prSet/>
      <dgm:spPr/>
      <dgm:t>
        <a:bodyPr/>
        <a:lstStyle/>
        <a:p>
          <a:endParaRPr lang="en-US"/>
        </a:p>
      </dgm:t>
    </dgm:pt>
    <dgm:pt modelId="{C15C5B40-7652-49E7-9F1D-81FF8EBDF9B8}" type="sibTrans" cxnId="{F6E86BC5-599E-4A1C-BA16-EA28C032CA1E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D3732E42-E12F-4EF5-9870-95EF78ED28D9}" type="pres">
      <dgm:prSet presAssocID="{DC500BAF-7377-48E6-86DC-D2F586AE849E}" presName="Name0" presStyleCnt="0">
        <dgm:presLayoutVars>
          <dgm:animLvl val="lvl"/>
          <dgm:resizeHandles val="exact"/>
        </dgm:presLayoutVars>
      </dgm:prSet>
      <dgm:spPr/>
    </dgm:pt>
    <dgm:pt modelId="{E26AA8F1-9182-4535-B979-FFB7E3498029}" type="pres">
      <dgm:prSet presAssocID="{745E6FFD-9E0F-4A43-ADA2-C3689BF7B1E7}" presName="compositeNode" presStyleCnt="0">
        <dgm:presLayoutVars>
          <dgm:bulletEnabled val="1"/>
        </dgm:presLayoutVars>
      </dgm:prSet>
      <dgm:spPr/>
    </dgm:pt>
    <dgm:pt modelId="{A1A0FA9A-39A2-4DFD-8591-8C843DD42651}" type="pres">
      <dgm:prSet presAssocID="{745E6FFD-9E0F-4A43-ADA2-C3689BF7B1E7}" presName="bgRect" presStyleLbl="bgAccFollowNode1" presStyleIdx="0" presStyleCnt="4"/>
      <dgm:spPr/>
    </dgm:pt>
    <dgm:pt modelId="{ADB1D487-0BE5-4ED2-A14D-4316E78D0232}" type="pres">
      <dgm:prSet presAssocID="{503542F4-665A-49B9-8EE6-D6009B1A6B7A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DBF8860B-28DA-4000-8217-8BF7B577A1C4}" type="pres">
      <dgm:prSet presAssocID="{745E6FFD-9E0F-4A43-ADA2-C3689BF7B1E7}" presName="bottomLine" presStyleLbl="alignNode1" presStyleIdx="1" presStyleCnt="8">
        <dgm:presLayoutVars/>
      </dgm:prSet>
      <dgm:spPr/>
    </dgm:pt>
    <dgm:pt modelId="{7BDE0291-4781-4F31-B89D-1E3286496D01}" type="pres">
      <dgm:prSet presAssocID="{745E6FFD-9E0F-4A43-ADA2-C3689BF7B1E7}" presName="nodeText" presStyleLbl="bgAccFollowNode1" presStyleIdx="0" presStyleCnt="4">
        <dgm:presLayoutVars>
          <dgm:bulletEnabled val="1"/>
        </dgm:presLayoutVars>
      </dgm:prSet>
      <dgm:spPr/>
    </dgm:pt>
    <dgm:pt modelId="{46B70B1A-7034-4B0A-8FC1-4AE3E5BD74F9}" type="pres">
      <dgm:prSet presAssocID="{503542F4-665A-49B9-8EE6-D6009B1A6B7A}" presName="sibTrans" presStyleCnt="0"/>
      <dgm:spPr/>
    </dgm:pt>
    <dgm:pt modelId="{9CCB419F-F5E3-4406-91A0-716E20FDD527}" type="pres">
      <dgm:prSet presAssocID="{9689708C-842B-4F39-88CE-FC4A26D8023C}" presName="compositeNode" presStyleCnt="0">
        <dgm:presLayoutVars>
          <dgm:bulletEnabled val="1"/>
        </dgm:presLayoutVars>
      </dgm:prSet>
      <dgm:spPr/>
    </dgm:pt>
    <dgm:pt modelId="{BB05BA32-3D57-4026-AE87-A378896554D4}" type="pres">
      <dgm:prSet presAssocID="{9689708C-842B-4F39-88CE-FC4A26D8023C}" presName="bgRect" presStyleLbl="bgAccFollowNode1" presStyleIdx="1" presStyleCnt="4"/>
      <dgm:spPr/>
    </dgm:pt>
    <dgm:pt modelId="{6BB49415-6FBB-4E19-B427-47E7843344ED}" type="pres">
      <dgm:prSet presAssocID="{95A3AC0F-2755-4678-B461-36DE8E044D74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9DCB256A-4ABD-488A-A78B-78EFEF847F2D}" type="pres">
      <dgm:prSet presAssocID="{9689708C-842B-4F39-88CE-FC4A26D8023C}" presName="bottomLine" presStyleLbl="alignNode1" presStyleIdx="3" presStyleCnt="8">
        <dgm:presLayoutVars/>
      </dgm:prSet>
      <dgm:spPr/>
    </dgm:pt>
    <dgm:pt modelId="{E5AA5CAE-AA42-4167-B5FB-1485E2C936FA}" type="pres">
      <dgm:prSet presAssocID="{9689708C-842B-4F39-88CE-FC4A26D8023C}" presName="nodeText" presStyleLbl="bgAccFollowNode1" presStyleIdx="1" presStyleCnt="4">
        <dgm:presLayoutVars>
          <dgm:bulletEnabled val="1"/>
        </dgm:presLayoutVars>
      </dgm:prSet>
      <dgm:spPr/>
    </dgm:pt>
    <dgm:pt modelId="{0BB6B9E9-966C-4B03-85A6-9EE86EC010F6}" type="pres">
      <dgm:prSet presAssocID="{95A3AC0F-2755-4678-B461-36DE8E044D74}" presName="sibTrans" presStyleCnt="0"/>
      <dgm:spPr/>
    </dgm:pt>
    <dgm:pt modelId="{F86233FA-D78B-45B6-9B56-287FF1BEC66F}" type="pres">
      <dgm:prSet presAssocID="{89D08A39-3879-479A-89E7-D40F5E98F435}" presName="compositeNode" presStyleCnt="0">
        <dgm:presLayoutVars>
          <dgm:bulletEnabled val="1"/>
        </dgm:presLayoutVars>
      </dgm:prSet>
      <dgm:spPr/>
    </dgm:pt>
    <dgm:pt modelId="{DB68D77D-9AE1-4E17-B5A7-CDA64E877BA2}" type="pres">
      <dgm:prSet presAssocID="{89D08A39-3879-479A-89E7-D40F5E98F435}" presName="bgRect" presStyleLbl="bgAccFollowNode1" presStyleIdx="2" presStyleCnt="4"/>
      <dgm:spPr/>
    </dgm:pt>
    <dgm:pt modelId="{DEF512F0-0E60-4FFF-AD58-119ED326D354}" type="pres">
      <dgm:prSet presAssocID="{1914DFB1-29F2-4367-93A5-2416CAC236B5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A6CF840A-7BEB-4F21-B0D5-DCB2632630FC}" type="pres">
      <dgm:prSet presAssocID="{89D08A39-3879-479A-89E7-D40F5E98F435}" presName="bottomLine" presStyleLbl="alignNode1" presStyleIdx="5" presStyleCnt="8">
        <dgm:presLayoutVars/>
      </dgm:prSet>
      <dgm:spPr/>
    </dgm:pt>
    <dgm:pt modelId="{C32051F8-8185-47AD-983E-6216B391EB0B}" type="pres">
      <dgm:prSet presAssocID="{89D08A39-3879-479A-89E7-D40F5E98F435}" presName="nodeText" presStyleLbl="bgAccFollowNode1" presStyleIdx="2" presStyleCnt="4">
        <dgm:presLayoutVars>
          <dgm:bulletEnabled val="1"/>
        </dgm:presLayoutVars>
      </dgm:prSet>
      <dgm:spPr/>
    </dgm:pt>
    <dgm:pt modelId="{7E0A7086-79CF-4A69-95C7-8CC91E926622}" type="pres">
      <dgm:prSet presAssocID="{1914DFB1-29F2-4367-93A5-2416CAC236B5}" presName="sibTrans" presStyleCnt="0"/>
      <dgm:spPr/>
    </dgm:pt>
    <dgm:pt modelId="{D4A80688-D28B-46BD-B0A0-BC32128B7EC1}" type="pres">
      <dgm:prSet presAssocID="{48966E6B-80E0-41CB-9AC9-E2FA115287EA}" presName="compositeNode" presStyleCnt="0">
        <dgm:presLayoutVars>
          <dgm:bulletEnabled val="1"/>
        </dgm:presLayoutVars>
      </dgm:prSet>
      <dgm:spPr/>
    </dgm:pt>
    <dgm:pt modelId="{F811258F-8E90-404B-9A84-271B4816C8BE}" type="pres">
      <dgm:prSet presAssocID="{48966E6B-80E0-41CB-9AC9-E2FA115287EA}" presName="bgRect" presStyleLbl="bgAccFollowNode1" presStyleIdx="3" presStyleCnt="4"/>
      <dgm:spPr/>
    </dgm:pt>
    <dgm:pt modelId="{7421470B-F6C6-461D-98D3-6248917125A5}" type="pres">
      <dgm:prSet presAssocID="{C15C5B40-7652-49E7-9F1D-81FF8EBDF9B8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903CAE26-70BE-4D0C-8DEE-484FA14E7B87}" type="pres">
      <dgm:prSet presAssocID="{48966E6B-80E0-41CB-9AC9-E2FA115287EA}" presName="bottomLine" presStyleLbl="alignNode1" presStyleIdx="7" presStyleCnt="8">
        <dgm:presLayoutVars/>
      </dgm:prSet>
      <dgm:spPr/>
    </dgm:pt>
    <dgm:pt modelId="{0B2AACF6-2C8A-4CCD-A54D-174D41FCE110}" type="pres">
      <dgm:prSet presAssocID="{48966E6B-80E0-41CB-9AC9-E2FA115287EA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8D75D93E-B996-4E50-99C9-28C7A8BB3D79}" type="presOf" srcId="{9689708C-842B-4F39-88CE-FC4A26D8023C}" destId="{BB05BA32-3D57-4026-AE87-A378896554D4}" srcOrd="0" destOrd="0" presId="urn:microsoft.com/office/officeart/2016/7/layout/BasicLinearProcessNumbered"/>
    <dgm:cxn modelId="{CDE96B5E-D111-4689-95E0-705ACB7F8BEE}" type="presOf" srcId="{745E6FFD-9E0F-4A43-ADA2-C3689BF7B1E7}" destId="{A1A0FA9A-39A2-4DFD-8591-8C843DD42651}" srcOrd="0" destOrd="0" presId="urn:microsoft.com/office/officeart/2016/7/layout/BasicLinearProcessNumbered"/>
    <dgm:cxn modelId="{D510DA4A-717D-4527-ACCE-A4FBF461C987}" type="presOf" srcId="{DC500BAF-7377-48E6-86DC-D2F586AE849E}" destId="{D3732E42-E12F-4EF5-9870-95EF78ED28D9}" srcOrd="0" destOrd="0" presId="urn:microsoft.com/office/officeart/2016/7/layout/BasicLinearProcessNumbered"/>
    <dgm:cxn modelId="{74078155-C764-4238-95A4-9982B305C285}" srcId="{DC500BAF-7377-48E6-86DC-D2F586AE849E}" destId="{9689708C-842B-4F39-88CE-FC4A26D8023C}" srcOrd="1" destOrd="0" parTransId="{688A8420-CD72-4880-86C1-56BCFEDE2C2C}" sibTransId="{95A3AC0F-2755-4678-B461-36DE8E044D74}"/>
    <dgm:cxn modelId="{01A97F84-D7CF-4EA6-A70C-907EC0A23FFD}" type="presOf" srcId="{89D08A39-3879-479A-89E7-D40F5E98F435}" destId="{C32051F8-8185-47AD-983E-6216B391EB0B}" srcOrd="1" destOrd="0" presId="urn:microsoft.com/office/officeart/2016/7/layout/BasicLinearProcessNumbered"/>
    <dgm:cxn modelId="{66463D85-B762-4733-A1E2-F3AF73498CD2}" type="presOf" srcId="{9689708C-842B-4F39-88CE-FC4A26D8023C}" destId="{E5AA5CAE-AA42-4167-B5FB-1485E2C936FA}" srcOrd="1" destOrd="0" presId="urn:microsoft.com/office/officeart/2016/7/layout/BasicLinearProcessNumbered"/>
    <dgm:cxn modelId="{3F05E28E-89D9-4060-93CD-C84871382A7E}" type="presOf" srcId="{89D08A39-3879-479A-89E7-D40F5E98F435}" destId="{DB68D77D-9AE1-4E17-B5A7-CDA64E877BA2}" srcOrd="0" destOrd="0" presId="urn:microsoft.com/office/officeart/2016/7/layout/BasicLinearProcessNumbered"/>
    <dgm:cxn modelId="{3F69B998-1B47-466E-AE22-E2B6C9C344FD}" type="presOf" srcId="{95A3AC0F-2755-4678-B461-36DE8E044D74}" destId="{6BB49415-6FBB-4E19-B427-47E7843344ED}" srcOrd="0" destOrd="0" presId="urn:microsoft.com/office/officeart/2016/7/layout/BasicLinearProcessNumbered"/>
    <dgm:cxn modelId="{4038749A-5DBE-458F-BF1F-9C8412DF8AA6}" type="presOf" srcId="{745E6FFD-9E0F-4A43-ADA2-C3689BF7B1E7}" destId="{7BDE0291-4781-4F31-B89D-1E3286496D01}" srcOrd="1" destOrd="0" presId="urn:microsoft.com/office/officeart/2016/7/layout/BasicLinearProcessNumbered"/>
    <dgm:cxn modelId="{F24D26AC-37CD-4175-8CCC-7971D7CA55FB}" srcId="{DC500BAF-7377-48E6-86DC-D2F586AE849E}" destId="{89D08A39-3879-479A-89E7-D40F5E98F435}" srcOrd="2" destOrd="0" parTransId="{E08864D1-6F3E-4A5C-8E76-33E85C5DE849}" sibTransId="{1914DFB1-29F2-4367-93A5-2416CAC236B5}"/>
    <dgm:cxn modelId="{787131BB-52B8-4320-9C51-61899707CB7E}" type="presOf" srcId="{48966E6B-80E0-41CB-9AC9-E2FA115287EA}" destId="{F811258F-8E90-404B-9A84-271B4816C8BE}" srcOrd="0" destOrd="0" presId="urn:microsoft.com/office/officeart/2016/7/layout/BasicLinearProcessNumbered"/>
    <dgm:cxn modelId="{F6E86BC5-599E-4A1C-BA16-EA28C032CA1E}" srcId="{DC500BAF-7377-48E6-86DC-D2F586AE849E}" destId="{48966E6B-80E0-41CB-9AC9-E2FA115287EA}" srcOrd="3" destOrd="0" parTransId="{E6B363FE-5630-4595-84F1-3426530B6C70}" sibTransId="{C15C5B40-7652-49E7-9F1D-81FF8EBDF9B8}"/>
    <dgm:cxn modelId="{9CB47AC7-C064-4CC3-9AA7-7762729A4267}" type="presOf" srcId="{1914DFB1-29F2-4367-93A5-2416CAC236B5}" destId="{DEF512F0-0E60-4FFF-AD58-119ED326D354}" srcOrd="0" destOrd="0" presId="urn:microsoft.com/office/officeart/2016/7/layout/BasicLinearProcessNumbered"/>
    <dgm:cxn modelId="{C69F8BCC-BEC0-4C09-83E4-E28CF5044D53}" srcId="{DC500BAF-7377-48E6-86DC-D2F586AE849E}" destId="{745E6FFD-9E0F-4A43-ADA2-C3689BF7B1E7}" srcOrd="0" destOrd="0" parTransId="{6ABD2666-2FEF-4294-B337-F24F8E04F927}" sibTransId="{503542F4-665A-49B9-8EE6-D6009B1A6B7A}"/>
    <dgm:cxn modelId="{C2B97FD3-D15D-4700-910C-55D75D65654B}" type="presOf" srcId="{48966E6B-80E0-41CB-9AC9-E2FA115287EA}" destId="{0B2AACF6-2C8A-4CCD-A54D-174D41FCE110}" srcOrd="1" destOrd="0" presId="urn:microsoft.com/office/officeart/2016/7/layout/BasicLinearProcessNumbered"/>
    <dgm:cxn modelId="{D1E0B7F3-21B6-4A0D-B5B0-9A09C08A9F64}" type="presOf" srcId="{C15C5B40-7652-49E7-9F1D-81FF8EBDF9B8}" destId="{7421470B-F6C6-461D-98D3-6248917125A5}" srcOrd="0" destOrd="0" presId="urn:microsoft.com/office/officeart/2016/7/layout/BasicLinearProcessNumbered"/>
    <dgm:cxn modelId="{B9F1C4F4-B1F7-428D-BD72-BADCC39BF684}" type="presOf" srcId="{503542F4-665A-49B9-8EE6-D6009B1A6B7A}" destId="{ADB1D487-0BE5-4ED2-A14D-4316E78D0232}" srcOrd="0" destOrd="0" presId="urn:microsoft.com/office/officeart/2016/7/layout/BasicLinearProcessNumbered"/>
    <dgm:cxn modelId="{A21455F4-7535-4BD8-81C8-4A69837C1666}" type="presParOf" srcId="{D3732E42-E12F-4EF5-9870-95EF78ED28D9}" destId="{E26AA8F1-9182-4535-B979-FFB7E3498029}" srcOrd="0" destOrd="0" presId="urn:microsoft.com/office/officeart/2016/7/layout/BasicLinearProcessNumbered"/>
    <dgm:cxn modelId="{B9BD8B7A-072E-4AAB-9DF7-ED96D7664BE8}" type="presParOf" srcId="{E26AA8F1-9182-4535-B979-FFB7E3498029}" destId="{A1A0FA9A-39A2-4DFD-8591-8C843DD42651}" srcOrd="0" destOrd="0" presId="urn:microsoft.com/office/officeart/2016/7/layout/BasicLinearProcessNumbered"/>
    <dgm:cxn modelId="{4A840C0F-4EBB-424D-B04E-2422F40BA6C5}" type="presParOf" srcId="{E26AA8F1-9182-4535-B979-FFB7E3498029}" destId="{ADB1D487-0BE5-4ED2-A14D-4316E78D0232}" srcOrd="1" destOrd="0" presId="urn:microsoft.com/office/officeart/2016/7/layout/BasicLinearProcessNumbered"/>
    <dgm:cxn modelId="{32FBD919-2CFA-4F94-AF9F-7EE5DB65100B}" type="presParOf" srcId="{E26AA8F1-9182-4535-B979-FFB7E3498029}" destId="{DBF8860B-28DA-4000-8217-8BF7B577A1C4}" srcOrd="2" destOrd="0" presId="urn:microsoft.com/office/officeart/2016/7/layout/BasicLinearProcessNumbered"/>
    <dgm:cxn modelId="{2632BC95-3014-4DB6-B3C8-ECDC7FBFBAC9}" type="presParOf" srcId="{E26AA8F1-9182-4535-B979-FFB7E3498029}" destId="{7BDE0291-4781-4F31-B89D-1E3286496D01}" srcOrd="3" destOrd="0" presId="urn:microsoft.com/office/officeart/2016/7/layout/BasicLinearProcessNumbered"/>
    <dgm:cxn modelId="{94E73418-7613-4C21-BBF8-F3C371ECFBB8}" type="presParOf" srcId="{D3732E42-E12F-4EF5-9870-95EF78ED28D9}" destId="{46B70B1A-7034-4B0A-8FC1-4AE3E5BD74F9}" srcOrd="1" destOrd="0" presId="urn:microsoft.com/office/officeart/2016/7/layout/BasicLinearProcessNumbered"/>
    <dgm:cxn modelId="{2DB2F0EB-7BA9-4171-B65F-F8C6D7B65BDD}" type="presParOf" srcId="{D3732E42-E12F-4EF5-9870-95EF78ED28D9}" destId="{9CCB419F-F5E3-4406-91A0-716E20FDD527}" srcOrd="2" destOrd="0" presId="urn:microsoft.com/office/officeart/2016/7/layout/BasicLinearProcessNumbered"/>
    <dgm:cxn modelId="{CA5D4EF3-1477-4B2A-8D14-C9B576E72F05}" type="presParOf" srcId="{9CCB419F-F5E3-4406-91A0-716E20FDD527}" destId="{BB05BA32-3D57-4026-AE87-A378896554D4}" srcOrd="0" destOrd="0" presId="urn:microsoft.com/office/officeart/2016/7/layout/BasicLinearProcessNumbered"/>
    <dgm:cxn modelId="{DB30FF61-FC26-4284-B584-D22F358E167C}" type="presParOf" srcId="{9CCB419F-F5E3-4406-91A0-716E20FDD527}" destId="{6BB49415-6FBB-4E19-B427-47E7843344ED}" srcOrd="1" destOrd="0" presId="urn:microsoft.com/office/officeart/2016/7/layout/BasicLinearProcessNumbered"/>
    <dgm:cxn modelId="{6797D11F-BD76-428F-8308-789917E5888A}" type="presParOf" srcId="{9CCB419F-F5E3-4406-91A0-716E20FDD527}" destId="{9DCB256A-4ABD-488A-A78B-78EFEF847F2D}" srcOrd="2" destOrd="0" presId="urn:microsoft.com/office/officeart/2016/7/layout/BasicLinearProcessNumbered"/>
    <dgm:cxn modelId="{600F8359-41EA-4A3C-A705-9A60DF29A0A4}" type="presParOf" srcId="{9CCB419F-F5E3-4406-91A0-716E20FDD527}" destId="{E5AA5CAE-AA42-4167-B5FB-1485E2C936FA}" srcOrd="3" destOrd="0" presId="urn:microsoft.com/office/officeart/2016/7/layout/BasicLinearProcessNumbered"/>
    <dgm:cxn modelId="{A3DCD8C8-C504-4AA0-BAE1-B0D80F0F4C0E}" type="presParOf" srcId="{D3732E42-E12F-4EF5-9870-95EF78ED28D9}" destId="{0BB6B9E9-966C-4B03-85A6-9EE86EC010F6}" srcOrd="3" destOrd="0" presId="urn:microsoft.com/office/officeart/2016/7/layout/BasicLinearProcessNumbered"/>
    <dgm:cxn modelId="{EE9C5EA4-B416-4C1A-9769-504465D59625}" type="presParOf" srcId="{D3732E42-E12F-4EF5-9870-95EF78ED28D9}" destId="{F86233FA-D78B-45B6-9B56-287FF1BEC66F}" srcOrd="4" destOrd="0" presId="urn:microsoft.com/office/officeart/2016/7/layout/BasicLinearProcessNumbered"/>
    <dgm:cxn modelId="{4CDDC87F-90F8-4CB6-8CFA-2DBB4B6E89DC}" type="presParOf" srcId="{F86233FA-D78B-45B6-9B56-287FF1BEC66F}" destId="{DB68D77D-9AE1-4E17-B5A7-CDA64E877BA2}" srcOrd="0" destOrd="0" presId="urn:microsoft.com/office/officeart/2016/7/layout/BasicLinearProcessNumbered"/>
    <dgm:cxn modelId="{2DA05296-2653-4465-B4ED-BFE1FCD47DF4}" type="presParOf" srcId="{F86233FA-D78B-45B6-9B56-287FF1BEC66F}" destId="{DEF512F0-0E60-4FFF-AD58-119ED326D354}" srcOrd="1" destOrd="0" presId="urn:microsoft.com/office/officeart/2016/7/layout/BasicLinearProcessNumbered"/>
    <dgm:cxn modelId="{084116F5-622E-4BFC-B63F-187207910231}" type="presParOf" srcId="{F86233FA-D78B-45B6-9B56-287FF1BEC66F}" destId="{A6CF840A-7BEB-4F21-B0D5-DCB2632630FC}" srcOrd="2" destOrd="0" presId="urn:microsoft.com/office/officeart/2016/7/layout/BasicLinearProcessNumbered"/>
    <dgm:cxn modelId="{0D8911CF-5FF8-482B-B6A4-1D79A98BCE43}" type="presParOf" srcId="{F86233FA-D78B-45B6-9B56-287FF1BEC66F}" destId="{C32051F8-8185-47AD-983E-6216B391EB0B}" srcOrd="3" destOrd="0" presId="urn:microsoft.com/office/officeart/2016/7/layout/BasicLinearProcessNumbered"/>
    <dgm:cxn modelId="{1152AC20-007E-47A2-AC6D-F8BCBA93DFFE}" type="presParOf" srcId="{D3732E42-E12F-4EF5-9870-95EF78ED28D9}" destId="{7E0A7086-79CF-4A69-95C7-8CC91E926622}" srcOrd="5" destOrd="0" presId="urn:microsoft.com/office/officeart/2016/7/layout/BasicLinearProcessNumbered"/>
    <dgm:cxn modelId="{13A947D6-D045-47F8-898B-440516C0C4EE}" type="presParOf" srcId="{D3732E42-E12F-4EF5-9870-95EF78ED28D9}" destId="{D4A80688-D28B-46BD-B0A0-BC32128B7EC1}" srcOrd="6" destOrd="0" presId="urn:microsoft.com/office/officeart/2016/7/layout/BasicLinearProcessNumbered"/>
    <dgm:cxn modelId="{D75AA84A-DABD-43CE-AB8B-7DE05EF155AA}" type="presParOf" srcId="{D4A80688-D28B-46BD-B0A0-BC32128B7EC1}" destId="{F811258F-8E90-404B-9A84-271B4816C8BE}" srcOrd="0" destOrd="0" presId="urn:microsoft.com/office/officeart/2016/7/layout/BasicLinearProcessNumbered"/>
    <dgm:cxn modelId="{5E6733AD-0EF6-4EEA-B599-2704718E837A}" type="presParOf" srcId="{D4A80688-D28B-46BD-B0A0-BC32128B7EC1}" destId="{7421470B-F6C6-461D-98D3-6248917125A5}" srcOrd="1" destOrd="0" presId="urn:microsoft.com/office/officeart/2016/7/layout/BasicLinearProcessNumbered"/>
    <dgm:cxn modelId="{82EEC380-EC51-4931-84AA-816B53D8A3B8}" type="presParOf" srcId="{D4A80688-D28B-46BD-B0A0-BC32128B7EC1}" destId="{903CAE26-70BE-4D0C-8DEE-484FA14E7B87}" srcOrd="2" destOrd="0" presId="urn:microsoft.com/office/officeart/2016/7/layout/BasicLinearProcessNumbered"/>
    <dgm:cxn modelId="{DAC57100-DD21-4CF3-B403-5BC02C35CA46}" type="presParOf" srcId="{D4A80688-D28B-46BD-B0A0-BC32128B7EC1}" destId="{0B2AACF6-2C8A-4CCD-A54D-174D41FCE110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0FA9A-39A2-4DFD-8591-8C843DD42651}">
      <dsp:nvSpPr>
        <dsp:cNvPr id="0" name=""/>
        <dsp:cNvSpPr/>
      </dsp:nvSpPr>
      <dsp:spPr>
        <a:xfrm>
          <a:off x="2310" y="892539"/>
          <a:ext cx="1833041" cy="2566258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911" tIns="330200" rIns="142911" bIns="33020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Background</a:t>
          </a:r>
          <a:endParaRPr lang="en-ZA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310" y="1867718"/>
        <a:ext cx="1833041" cy="1539754"/>
      </dsp:txXfrm>
    </dsp:sp>
    <dsp:sp modelId="{ADB1D487-0BE5-4ED2-A14D-4316E78D0232}">
      <dsp:nvSpPr>
        <dsp:cNvPr id="0" name=""/>
        <dsp:cNvSpPr/>
      </dsp:nvSpPr>
      <dsp:spPr>
        <a:xfrm>
          <a:off x="533892" y="1149165"/>
          <a:ext cx="769877" cy="76987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23" tIns="12700" rIns="60023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1</a:t>
          </a:r>
        </a:p>
      </dsp:txBody>
      <dsp:txXfrm>
        <a:off x="646638" y="1261911"/>
        <a:ext cx="544385" cy="544385"/>
      </dsp:txXfrm>
    </dsp:sp>
    <dsp:sp modelId="{DBF8860B-28DA-4000-8217-8BF7B577A1C4}">
      <dsp:nvSpPr>
        <dsp:cNvPr id="0" name=""/>
        <dsp:cNvSpPr/>
      </dsp:nvSpPr>
      <dsp:spPr>
        <a:xfrm>
          <a:off x="2310" y="3458726"/>
          <a:ext cx="1833041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5BA32-3D57-4026-AE87-A378896554D4}">
      <dsp:nvSpPr>
        <dsp:cNvPr id="0" name=""/>
        <dsp:cNvSpPr/>
      </dsp:nvSpPr>
      <dsp:spPr>
        <a:xfrm>
          <a:off x="2018656" y="892539"/>
          <a:ext cx="1833041" cy="2566258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911" tIns="330200" rIns="142911" bIns="33020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kern="1200" dirty="0"/>
            <a:t>Focus</a:t>
          </a:r>
        </a:p>
        <a:p>
          <a:pPr marL="0"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2018656" y="1867718"/>
        <a:ext cx="1833041" cy="1539754"/>
      </dsp:txXfrm>
    </dsp:sp>
    <dsp:sp modelId="{6BB49415-6FBB-4E19-B427-47E7843344ED}">
      <dsp:nvSpPr>
        <dsp:cNvPr id="0" name=""/>
        <dsp:cNvSpPr/>
      </dsp:nvSpPr>
      <dsp:spPr>
        <a:xfrm>
          <a:off x="2550238" y="1149165"/>
          <a:ext cx="769877" cy="76987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23" tIns="12700" rIns="60023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2</a:t>
          </a:r>
        </a:p>
      </dsp:txBody>
      <dsp:txXfrm>
        <a:off x="2662984" y="1261911"/>
        <a:ext cx="544385" cy="544385"/>
      </dsp:txXfrm>
    </dsp:sp>
    <dsp:sp modelId="{9DCB256A-4ABD-488A-A78B-78EFEF847F2D}">
      <dsp:nvSpPr>
        <dsp:cNvPr id="0" name=""/>
        <dsp:cNvSpPr/>
      </dsp:nvSpPr>
      <dsp:spPr>
        <a:xfrm>
          <a:off x="2018656" y="3458726"/>
          <a:ext cx="1833041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68D77D-9AE1-4E17-B5A7-CDA64E877BA2}">
      <dsp:nvSpPr>
        <dsp:cNvPr id="0" name=""/>
        <dsp:cNvSpPr/>
      </dsp:nvSpPr>
      <dsp:spPr>
        <a:xfrm>
          <a:off x="4035002" y="892539"/>
          <a:ext cx="1833041" cy="2566258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911" tIns="330200" rIns="142911" bIns="33020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kern="1200" dirty="0"/>
            <a:t>Paradox of NHI accountability</a:t>
          </a:r>
        </a:p>
        <a:p>
          <a:pPr marL="0"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4035002" y="1867718"/>
        <a:ext cx="1833041" cy="1539754"/>
      </dsp:txXfrm>
    </dsp:sp>
    <dsp:sp modelId="{DEF512F0-0E60-4FFF-AD58-119ED326D354}">
      <dsp:nvSpPr>
        <dsp:cNvPr id="0" name=""/>
        <dsp:cNvSpPr/>
      </dsp:nvSpPr>
      <dsp:spPr>
        <a:xfrm>
          <a:off x="4566584" y="1149165"/>
          <a:ext cx="769877" cy="76987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23" tIns="12700" rIns="60023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3</a:t>
          </a:r>
        </a:p>
      </dsp:txBody>
      <dsp:txXfrm>
        <a:off x="4679330" y="1261911"/>
        <a:ext cx="544385" cy="544385"/>
      </dsp:txXfrm>
    </dsp:sp>
    <dsp:sp modelId="{A6CF840A-7BEB-4F21-B0D5-DCB2632630FC}">
      <dsp:nvSpPr>
        <dsp:cNvPr id="0" name=""/>
        <dsp:cNvSpPr/>
      </dsp:nvSpPr>
      <dsp:spPr>
        <a:xfrm>
          <a:off x="4035002" y="3458726"/>
          <a:ext cx="1833041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1258F-8E90-404B-9A84-271B4816C8BE}">
      <dsp:nvSpPr>
        <dsp:cNvPr id="0" name=""/>
        <dsp:cNvSpPr/>
      </dsp:nvSpPr>
      <dsp:spPr>
        <a:xfrm>
          <a:off x="6051347" y="892539"/>
          <a:ext cx="1833041" cy="2566258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911" tIns="330200" rIns="142911" bIns="33020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kern="1200" dirty="0"/>
            <a:t>A call to advocacy</a:t>
          </a:r>
        </a:p>
        <a:p>
          <a:pPr marL="0"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6051347" y="1867718"/>
        <a:ext cx="1833041" cy="1539754"/>
      </dsp:txXfrm>
    </dsp:sp>
    <dsp:sp modelId="{7421470B-F6C6-461D-98D3-6248917125A5}">
      <dsp:nvSpPr>
        <dsp:cNvPr id="0" name=""/>
        <dsp:cNvSpPr/>
      </dsp:nvSpPr>
      <dsp:spPr>
        <a:xfrm>
          <a:off x="6582929" y="1149165"/>
          <a:ext cx="769877" cy="76987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23" tIns="12700" rIns="60023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4</a:t>
          </a:r>
        </a:p>
      </dsp:txBody>
      <dsp:txXfrm>
        <a:off x="6695675" y="1261911"/>
        <a:ext cx="544385" cy="544385"/>
      </dsp:txXfrm>
    </dsp:sp>
    <dsp:sp modelId="{903CAE26-70BE-4D0C-8DEE-484FA14E7B87}">
      <dsp:nvSpPr>
        <dsp:cNvPr id="0" name=""/>
        <dsp:cNvSpPr/>
      </dsp:nvSpPr>
      <dsp:spPr>
        <a:xfrm>
          <a:off x="6051347" y="3458726"/>
          <a:ext cx="1833041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A6A15-6E39-4FFA-B5DC-89EB633E6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1371600"/>
            <a:ext cx="8127574" cy="273644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69311-3201-45EC-B973-82EC27DA5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4299358"/>
            <a:ext cx="8127574" cy="1187042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AE4B9-EDEF-4A2C-B464-332C5C62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4C951-4861-4549-8E72-CEECA89E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E1401-5637-41BC-AC21-89105645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3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D0E6-AD36-493C-9DC3-5ACC2059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B8558-FA83-4F6C-A6D1-2DF9D3F74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38299" y="2057399"/>
            <a:ext cx="8915401" cy="41148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DE619-0CC6-4480-ABDE-277D36BD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791E6-BE35-4ECA-8AD1-E8EC09B8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94606-B928-42D6-85CC-9576F60E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5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F18D8A-5002-491C-922A-E9624E2DB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882C6-2BE9-4E25-B8BB-A2346A2B0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BEFF9-B3BC-4C07-BF6C-2E3C91B5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F4CF6-CDF1-4AFD-8319-71FD4FED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1A026-57F4-47F7-B4F0-E0D48E01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30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19122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06676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7565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05036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2023/08/07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7105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2023/08/07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93139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2023/08/07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21642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876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3747-9ADB-4FCC-89CE-6E84D134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EC9C6-5D7D-4249-8820-D4C99D0AE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F35F7-46A1-40A9-ACD7-C4923992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45637-B780-4999-A87D-0039BC5A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9777F-E471-4CC5-B27B-137CB061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16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3394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0657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5996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9276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47366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30234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19533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2023/08/08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2140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2023/08/08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9405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2023/08/08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078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DCB1D-064E-46DE-B533-7CDA331E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2748406"/>
            <a:ext cx="8115300" cy="273799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222C0-D002-4A94-BAFF-FD1A1CCA6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1371600"/>
            <a:ext cx="8115300" cy="133327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E7D7E-EC9F-4AA5-A559-EF556C6A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7A8EE-88C1-400C-A23F-656DC76B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245A4-F9C6-44E9-929F-78C657C8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0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3020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8101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17511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BC4-A9AE-45D7-AEEA-A4F6935205D6}" type="datetimeFigureOut">
              <a:rPr lang="en-ZA" smtClean="0"/>
              <a:t>2023/08/08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0755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F34F-B65E-4FA0-87E8-8890F482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9382348" cy="1371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25A67-10CA-4531-93E1-39892C087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8297" y="2057400"/>
            <a:ext cx="4553103" cy="41250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2BE36-0CAF-4D92-9AC2-9249276B9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0" y="2057400"/>
            <a:ext cx="4543647" cy="4125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36479-3B04-43BD-9B59-DBF6CA2B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D4449-57DB-41D2-B49E-694E7C13F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0CC2C-E50B-47D2-B62F-D5C4C9CD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4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530B-D0F2-4FC4-A10F-1E54EF82C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755118"/>
            <a:ext cx="9378304" cy="12227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8865C-9D06-4FA3-BA3D-7187BB41B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56570-8F97-4B7E-A805-96925AC47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8300" y="2748405"/>
            <a:ext cx="4529391" cy="34412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57EF54-F63F-4730-99EE-0E472578F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7213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8453E-B012-4889-9F49-E1351532A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7213" y="2748405"/>
            <a:ext cx="4529391" cy="34412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9FC47A-8514-4C98-B1BE-FF6CC666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4301A-D375-4163-9488-27A9CDC6F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6105-4A37-4D4B-9BE8-715FB732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7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007F-6649-4D23-8869-C1CC29D0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B85A1-41F9-4BC1-9C40-3E5D5C04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23774-EAA9-47ED-87EF-EE2B29A2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26550-DD4D-45E2-8916-8314C5D0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1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5FACD-1A4D-49F3-8EA8-21B5C1A6A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FD9DD-0E4E-4C36-AF85-B3EAD7FE6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6F4C8-14FA-4405-85EE-ABF53FB0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86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E7C28-5DEE-493D-ABAD-38E4F2D7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621" y="1085481"/>
            <a:ext cx="365118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E79C5-E567-4F12-96B8-8BBEAE3D8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0" y="1132676"/>
            <a:ext cx="5289480" cy="4728374"/>
          </a:xfrm>
        </p:spPr>
        <p:txBody>
          <a:bodyPr/>
          <a:lstStyle>
            <a:lvl1pPr>
              <a:lnSpc>
                <a:spcPct val="110000"/>
              </a:lnSpc>
              <a:defRPr sz="3200"/>
            </a:lvl1pPr>
            <a:lvl2pPr>
              <a:lnSpc>
                <a:spcPct val="110000"/>
              </a:lnSpc>
              <a:defRPr sz="2800"/>
            </a:lvl2pPr>
            <a:lvl3pPr>
              <a:lnSpc>
                <a:spcPct val="110000"/>
              </a:lnSpc>
              <a:defRPr sz="24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3DF7F-0B5C-40CE-A65F-779FA7EFB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5621" y="2748406"/>
            <a:ext cx="365118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2248C-1826-4833-9592-383B5873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219DC-2646-42AD-897A-EB765DCB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238D7-4EEA-475B-B1CA-C44B89BE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5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65BE-C907-4660-A586-71C6A1D1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085481"/>
            <a:ext cx="365760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C8A9-67DF-419C-B2FC-3A879CCEF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6900" y="1061885"/>
            <a:ext cx="5331069" cy="47755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A94A1-3058-402A-9C3F-2F210D91D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2748406"/>
            <a:ext cx="365760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3CA50-C8D8-4F83-B2F6-BCE82586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E5BE3-7B02-4281-BD90-C1FAAF63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E256D-ACD5-438F-BA6F-605E5260E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33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1A689-589E-4A73-9313-EF44F7E4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B11B8-9E77-4144-B9C1-FD164D9A1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57400"/>
            <a:ext cx="8915402" cy="4137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E4CC-CF79-4C8D-9E5F-1BB517435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1001475" y="1517536"/>
            <a:ext cx="28011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fld id="{B6D41BCC-AD73-4203-A5A6-E62EB28B0FE6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79449-05F6-4BC7-95DF-F04E1F161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18764" y="4237870"/>
            <a:ext cx="3344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17FE5-2D1F-4ECC-9460-08145C3BB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8877" y="6319138"/>
            <a:ext cx="71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26BC4-A9AE-45D7-AEEA-A4F6935205D6}" type="datetimeFigureOut">
              <a:rPr lang="en-ZA" smtClean="0"/>
              <a:t>2023/08/07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2860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26BC4-A9AE-45D7-AEEA-A4F6935205D6}" type="datetimeFigureOut">
              <a:rPr lang="en-ZA" smtClean="0"/>
              <a:t>2023/08/08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B54F3-8990-4BDA-AE0E-BD8FE8385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771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jfs-sa.org/stress-signs/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twitter.com/RomanCabanac/status/120431129491398246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hi.healthjusticeinitiative.org.za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4F4EB669-EE7A-468E-A94E-4C78EDCF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858B958-10A8-4503-96FB-197D0AC2D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1722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DCD1B3-387F-86FD-38D9-09E6EE47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7" y="5153379"/>
            <a:ext cx="2709834" cy="766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599B03-DE2B-95BA-A040-328CD63B1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946" y="5226153"/>
            <a:ext cx="2603615" cy="889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58EE4-46AC-3B48-66C5-6F8F74214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027" y="17506"/>
            <a:ext cx="9388973" cy="50726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F08242-AC48-DB96-17B0-057F3CDCFC5B}"/>
              </a:ext>
            </a:extLst>
          </p:cNvPr>
          <p:cNvSpPr txBox="1"/>
          <p:nvPr/>
        </p:nvSpPr>
        <p:spPr>
          <a:xfrm>
            <a:off x="5482424" y="5302405"/>
            <a:ext cx="3435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Christmal Dela Christmals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North-West University</a:t>
            </a:r>
            <a:endParaRPr lang="en-ZA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E5E13A-1991-9AF0-6FA3-2BF32B19EF46}"/>
              </a:ext>
            </a:extLst>
          </p:cNvPr>
          <p:cNvSpPr txBox="1"/>
          <p:nvPr/>
        </p:nvSpPr>
        <p:spPr>
          <a:xfrm>
            <a:off x="270497" y="2553833"/>
            <a:ext cx="21964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Theme:</a:t>
            </a:r>
          </a:p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Transparency &amp; Accountability and Monitoring and Evaluation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40A40D-041C-43A6-71F5-6CED04150D16}"/>
              </a:ext>
            </a:extLst>
          </p:cNvPr>
          <p:cNvSpPr txBox="1"/>
          <p:nvPr/>
        </p:nvSpPr>
        <p:spPr>
          <a:xfrm>
            <a:off x="0" y="1058454"/>
            <a:ext cx="26051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3rd Technical Workshop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7D812A-42F7-9712-60C3-E6DB3B5474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05"/>
          <a:stretch/>
        </p:blipFill>
        <p:spPr>
          <a:xfrm>
            <a:off x="2839909" y="5205564"/>
            <a:ext cx="2757572" cy="88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50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109FE0B-0AFC-4929-8515-CCE334CA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15563AB-8317-4F4A-8C10-D6F570F02A77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9C369-4E1A-1046-BF70-8557E0BDB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84" y="1209040"/>
            <a:ext cx="4636096" cy="477856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Institutions, procedures, and mechanisms: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trust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Aggregates and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Represents citizens’ interest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Responds to societal needs and concerns</a:t>
            </a:r>
            <a:endParaRPr lang="en-ZA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07F4ED-D545-64AE-78BF-2564394E7DDE}"/>
              </a:ext>
            </a:extLst>
          </p:cNvPr>
          <p:cNvSpPr txBox="1">
            <a:spLocks/>
          </p:cNvSpPr>
          <p:nvPr/>
        </p:nvSpPr>
        <p:spPr>
          <a:xfrm>
            <a:off x="3501529" y="1397184"/>
            <a:ext cx="2433111" cy="771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31E41E-0258-3149-B246-54398DC8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15" y="453840"/>
            <a:ext cx="3939541" cy="657899"/>
          </a:xfrm>
        </p:spPr>
        <p:txBody>
          <a:bodyPr>
            <a:normAutofit fontScale="90000"/>
          </a:bodyPr>
          <a:lstStyle/>
          <a:p>
            <a:r>
              <a:rPr lang="en-ZA" sz="4000" dirty="0"/>
              <a:t>POLITICAL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E4F357-4EC4-7DA1-C987-B13E0AE46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662" y="670560"/>
            <a:ext cx="6646298" cy="5317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444FC3-FB97-1FBE-A2B8-51D2DBF55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529" y="6319138"/>
            <a:ext cx="1538592" cy="43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390F72-8200-F0E2-780C-FDBC813C0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987" y="6332338"/>
            <a:ext cx="1538591" cy="5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8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109FE0B-0AFC-4929-8515-CCE334CA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15563AB-8317-4F4A-8C10-D6F570F02A77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07F4ED-D545-64AE-78BF-2564394E7DDE}"/>
              </a:ext>
            </a:extLst>
          </p:cNvPr>
          <p:cNvSpPr txBox="1">
            <a:spLocks/>
          </p:cNvSpPr>
          <p:nvPr/>
        </p:nvSpPr>
        <p:spPr>
          <a:xfrm>
            <a:off x="3501529" y="1397184"/>
            <a:ext cx="2433111" cy="771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31E41E-0258-3149-B246-54398DC8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767" y="106754"/>
            <a:ext cx="9042724" cy="657899"/>
          </a:xfrm>
        </p:spPr>
        <p:txBody>
          <a:bodyPr>
            <a:normAutofit fontScale="90000"/>
          </a:bodyPr>
          <a:lstStyle/>
          <a:p>
            <a:r>
              <a:rPr lang="en-ZA" sz="4000" dirty="0"/>
              <a:t>The paradox of accountability in SA NHI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E4FD46-4035-FDFE-3BCE-A65E46B1F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92"/>
          <a:stretch/>
        </p:blipFill>
        <p:spPr>
          <a:xfrm>
            <a:off x="3534670" y="2072640"/>
            <a:ext cx="4008120" cy="42596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EE6335-F40E-DC50-53FD-7A0A2E98AAF2}"/>
              </a:ext>
            </a:extLst>
          </p:cNvPr>
          <p:cNvSpPr txBox="1"/>
          <p:nvPr/>
        </p:nvSpPr>
        <p:spPr>
          <a:xfrm>
            <a:off x="7673860" y="4472479"/>
            <a:ext cx="439673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/>
              <a:t>Sources</a:t>
            </a:r>
            <a:r>
              <a:rPr lang="en-ZA" sz="1200" dirty="0"/>
              <a:t>: 1. </a:t>
            </a:r>
            <a:r>
              <a:rPr lang="en-ZA" sz="1200" dirty="0">
                <a:hlinkClick r:id="rId3"/>
              </a:rPr>
              <a:t>https://jfs-sa.org/stress-signs/</a:t>
            </a:r>
            <a:endParaRPr lang="en-ZA" sz="1200" dirty="0"/>
          </a:p>
          <a:p>
            <a:pPr marL="228600" indent="-228600">
              <a:buAutoNum type="arabicPeriod" startAt="2"/>
            </a:pPr>
            <a:r>
              <a:rPr lang="en-ZA" sz="1200" dirty="0">
                <a:hlinkClick r:id="rId4"/>
              </a:rPr>
              <a:t>https://twitter.com/RomanCabanac/status/1204311294913982464</a:t>
            </a:r>
            <a:r>
              <a:rPr lang="en-ZA" sz="1200" dirty="0"/>
              <a:t> </a:t>
            </a:r>
          </a:p>
          <a:p>
            <a:pPr marL="228600" indent="-228600">
              <a:buAutoNum type="arabicPeriod" startAt="2"/>
            </a:pPr>
            <a:r>
              <a:rPr lang="en-ZA" sz="1200" dirty="0"/>
              <a:t>https://sa-tied-archive.wider.unu.edu/article/game-snakes-and-ladders-loaded-dice-socioeconomic-class-and-poverty-south-africa#:~:text=Socioeconomic%20class%20in%20South%20Africa&amp;text=We%20divide%20South%20Africans%20into,middle%20class%2C%20and%20the%20elite. 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9EC1A16-038F-B3AE-08DB-A39C80DA04A1}"/>
              </a:ext>
            </a:extLst>
          </p:cNvPr>
          <p:cNvCxnSpPr>
            <a:cxnSpLocks/>
          </p:cNvCxnSpPr>
          <p:nvPr/>
        </p:nvCxnSpPr>
        <p:spPr>
          <a:xfrm flipV="1">
            <a:off x="3010021" y="5786353"/>
            <a:ext cx="491508" cy="9628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C313056E-3539-4129-DB50-0FC35028B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6" y="4175760"/>
            <a:ext cx="2946066" cy="18626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290F4C2-AA2F-7467-71D1-BA5F23714291}"/>
              </a:ext>
            </a:extLst>
          </p:cNvPr>
          <p:cNvSpPr txBox="1"/>
          <p:nvPr/>
        </p:nvSpPr>
        <p:spPr>
          <a:xfrm>
            <a:off x="0" y="6058020"/>
            <a:ext cx="340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Chronically poor(48.8%), the transient poor (12%)</a:t>
            </a:r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B91EC9-1FA0-62C4-DC24-5631107D9106}"/>
              </a:ext>
            </a:extLst>
          </p:cNvPr>
          <p:cNvSpPr txBox="1"/>
          <p:nvPr/>
        </p:nvSpPr>
        <p:spPr>
          <a:xfrm>
            <a:off x="4150360" y="1017789"/>
            <a:ext cx="4008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0C2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b="1" i="0" dirty="0">
                <a:solidFill>
                  <a:srgbClr val="040C28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stable middle class (21%),</a:t>
            </a:r>
            <a:endParaRPr lang="en-Z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08DAE-E18A-D46D-A8E3-EA958D36A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322" y="988178"/>
            <a:ext cx="2894956" cy="217121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E5E8E7-9B2E-6660-0259-80BEDBBF3580}"/>
              </a:ext>
            </a:extLst>
          </p:cNvPr>
          <p:cNvCxnSpPr>
            <a:cxnSpLocks/>
          </p:cNvCxnSpPr>
          <p:nvPr/>
        </p:nvCxnSpPr>
        <p:spPr>
          <a:xfrm flipH="1">
            <a:off x="3911418" y="1349205"/>
            <a:ext cx="1570703" cy="131155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EB53819-268C-A790-7A04-4720983B6EE8}"/>
              </a:ext>
            </a:extLst>
          </p:cNvPr>
          <p:cNvSpPr txBox="1"/>
          <p:nvPr/>
        </p:nvSpPr>
        <p:spPr>
          <a:xfrm>
            <a:off x="7575931" y="2746352"/>
            <a:ext cx="1985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40C28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elite (3%)</a:t>
            </a:r>
            <a:endParaRPr lang="en-ZA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E20DF-A3CC-1D58-DCED-9E7D151511EF}"/>
              </a:ext>
            </a:extLst>
          </p:cNvPr>
          <p:cNvSpPr txBox="1"/>
          <p:nvPr/>
        </p:nvSpPr>
        <p:spPr>
          <a:xfrm>
            <a:off x="254322" y="3135138"/>
            <a:ext cx="2536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40C2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Vulnerable middle class (15%)</a:t>
            </a:r>
            <a:endParaRPr lang="en-ZA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62B713C-45FB-CD64-36D6-BDF4A24B7622}"/>
              </a:ext>
            </a:extLst>
          </p:cNvPr>
          <p:cNvCxnSpPr>
            <a:cxnSpLocks/>
          </p:cNvCxnSpPr>
          <p:nvPr/>
        </p:nvCxnSpPr>
        <p:spPr>
          <a:xfrm>
            <a:off x="5482121" y="1349205"/>
            <a:ext cx="3505197" cy="20779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AFB983-F485-BA8E-0C53-E43EE3BAC9AB}"/>
              </a:ext>
            </a:extLst>
          </p:cNvPr>
          <p:cNvCxnSpPr>
            <a:cxnSpLocks/>
          </p:cNvCxnSpPr>
          <p:nvPr/>
        </p:nvCxnSpPr>
        <p:spPr>
          <a:xfrm>
            <a:off x="1473200" y="3439938"/>
            <a:ext cx="2438218" cy="31974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1242A5-3F20-BE8C-4669-F9F8AD5B29A9}"/>
              </a:ext>
            </a:extLst>
          </p:cNvPr>
          <p:cNvCxnSpPr>
            <a:cxnSpLocks/>
          </p:cNvCxnSpPr>
          <p:nvPr/>
        </p:nvCxnSpPr>
        <p:spPr>
          <a:xfrm flipV="1">
            <a:off x="8286675" y="1576873"/>
            <a:ext cx="700643" cy="127657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7D34914-06DA-FBD4-CBA1-63701D475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2724" y="802280"/>
            <a:ext cx="2910258" cy="19401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F3F1D6C-3D99-B7C7-BFCE-ECD079E3D8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1192" y="3447100"/>
            <a:ext cx="1821834" cy="79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2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109FE0B-0AFC-4929-8515-CCE334CA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15563AB-8317-4F4A-8C10-D6F570F02A77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07F4ED-D545-64AE-78BF-2564394E7DDE}"/>
              </a:ext>
            </a:extLst>
          </p:cNvPr>
          <p:cNvSpPr txBox="1">
            <a:spLocks/>
          </p:cNvSpPr>
          <p:nvPr/>
        </p:nvSpPr>
        <p:spPr>
          <a:xfrm>
            <a:off x="3501529" y="1397184"/>
            <a:ext cx="2433111" cy="771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31E41E-0258-3149-B246-54398DC8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726" y="2423198"/>
            <a:ext cx="9426248" cy="2575809"/>
          </a:xfrm>
        </p:spPr>
        <p:txBody>
          <a:bodyPr>
            <a:normAutofit/>
          </a:bodyPr>
          <a:lstStyle/>
          <a:p>
            <a:r>
              <a:rPr lang="en-ZA" sz="4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Partake Intensely in Implementation</a:t>
            </a:r>
            <a:br>
              <a:rPr lang="en-ZA" sz="4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ZA" sz="4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Critically engage government</a:t>
            </a:r>
            <a:br>
              <a:rPr lang="en-ZA" sz="4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ZA" sz="4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continually advocate in writing and presentations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A7485A-1A7A-B6FF-050F-E7545E48D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678" y="5351635"/>
            <a:ext cx="3119199" cy="875349"/>
          </a:xfrm>
          <a:prstGeom prst="rect">
            <a:avLst/>
          </a:prstGeom>
        </p:spPr>
      </p:pic>
      <p:pic>
        <p:nvPicPr>
          <p:cNvPr id="1026" name="Picture 2" descr="Scopa Asks NSFAS to Fix Systems to Ensure Integrity - Parliament of South  Africa">
            <a:extLst>
              <a:ext uri="{FF2B5EF4-FFF2-40B4-BE49-F238E27FC236}">
                <a16:creationId xmlns:a16="http://schemas.microsoft.com/office/drawing/2014/main" id="{AF1E0D07-377E-7A67-32E9-1DBCA9693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84" y="30405"/>
            <a:ext cx="3278052" cy="231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A164EA-E332-92B1-7657-15CEAD638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9760" y="-250690"/>
            <a:ext cx="3442973" cy="31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61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CBC35E-0798-4FE7-6D5D-FE10694D2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52" y="405220"/>
            <a:ext cx="8829456" cy="5888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9E4207-BE34-8B7B-1A20-40B746D6920B}"/>
              </a:ext>
            </a:extLst>
          </p:cNvPr>
          <p:cNvSpPr txBox="1"/>
          <p:nvPr/>
        </p:nvSpPr>
        <p:spPr>
          <a:xfrm>
            <a:off x="1770434" y="6293956"/>
            <a:ext cx="4325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>
                <a:hlinkClick r:id="rId3"/>
              </a:rPr>
              <a:t>https://nhi.healthjusticeinitiative.org.za/</a:t>
            </a:r>
            <a:r>
              <a:rPr lang="en-ZA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15AD9D-F8DD-6278-2012-362FCAEB77DE}"/>
              </a:ext>
            </a:extLst>
          </p:cNvPr>
          <p:cNvSpPr txBox="1"/>
          <p:nvPr/>
        </p:nvSpPr>
        <p:spPr>
          <a:xfrm>
            <a:off x="10137303" y="3244334"/>
            <a:ext cx="1963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donate</a:t>
            </a:r>
            <a:endParaRPr lang="en-ZA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451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5607-3C78-4FBC-866D-B26BB4630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803326"/>
            <a:ext cx="3985902" cy="1325563"/>
          </a:xfrm>
        </p:spPr>
        <p:txBody>
          <a:bodyPr>
            <a:normAutofit/>
          </a:bodyPr>
          <a:lstStyle/>
          <a:p>
            <a:br>
              <a:rPr lang="en-Z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ZA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61086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D9AFC4-6F2B-B5EE-D7E8-BD4A8C5ED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13" r="24512" b="2"/>
          <a:stretch/>
        </p:blipFill>
        <p:spPr>
          <a:xfrm>
            <a:off x="6586606" y="-2"/>
            <a:ext cx="4081395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15097F-A79D-89D5-DF82-11809FDC9F9D}"/>
              </a:ext>
            </a:extLst>
          </p:cNvPr>
          <p:cNvSpPr/>
          <p:nvPr/>
        </p:nvSpPr>
        <p:spPr>
          <a:xfrm>
            <a:off x="615820" y="4897518"/>
            <a:ext cx="9144000" cy="849086"/>
          </a:xfrm>
          <a:prstGeom prst="rect">
            <a:avLst/>
          </a:prstGeom>
          <a:solidFill>
            <a:srgbClr val="7030A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46902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FD7A5B-D45F-F068-174A-6D86ED0D0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0999" b="-1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1325563"/>
          </a:xfrm>
        </p:spPr>
        <p:txBody>
          <a:bodyPr>
            <a:normAutofit/>
          </a:bodyPr>
          <a:lstStyle/>
          <a:p>
            <a:b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 </a:t>
            </a:r>
            <a:r>
              <a:rPr lang="en-Z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</a:t>
            </a:r>
            <a:endParaRPr lang="en-Z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991D0E19-CBCF-1069-56F3-FC0CFDC509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5869275"/>
              </p:ext>
            </p:extLst>
          </p:nvPr>
        </p:nvGraphicFramePr>
        <p:xfrm>
          <a:off x="2152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92D0B25D-AF3B-8B9E-1158-5DFCD2012F1B}"/>
              </a:ext>
            </a:extLst>
          </p:cNvPr>
          <p:cNvGrpSpPr/>
          <p:nvPr/>
        </p:nvGrpSpPr>
        <p:grpSpPr>
          <a:xfrm>
            <a:off x="7645940" y="6255167"/>
            <a:ext cx="3022040" cy="602833"/>
            <a:chOff x="-1" y="5294307"/>
            <a:chExt cx="9144001" cy="15545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8AB71B-D468-AF06-9805-3541D6F34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" y="5294307"/>
              <a:ext cx="4676945" cy="155454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3D9435-EA1A-E138-EC79-C3747DED2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76944" y="5296887"/>
              <a:ext cx="4467056" cy="155196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F7C3C79-21A4-3C64-C99E-343FEBBF2F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0169" y="6255167"/>
            <a:ext cx="1538592" cy="4351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BBF507-792A-91E8-E5AC-8655373471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7296" y="6227451"/>
            <a:ext cx="1538591" cy="5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94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C64FF-F014-E04D-E185-BA3E1B8AE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2547" y="2628783"/>
            <a:ext cx="6662893" cy="1442719"/>
          </a:xfrm>
        </p:spPr>
        <p:txBody>
          <a:bodyPr>
            <a:normAutofit fontScale="90000"/>
          </a:bodyPr>
          <a:lstStyle/>
          <a:p>
            <a:r>
              <a:rPr lang="en-US" sz="9600" dirty="0"/>
              <a:t>Background </a:t>
            </a:r>
            <a:endParaRPr lang="en-ZA" sz="9600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46C5F8E-26B2-4D9C-9DAD-8098C2F3B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35BCCA-0F27-4732-847B-4C729838F31A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B3C3A4-00B5-D33F-AB5A-C76C2EADE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35" y="6319138"/>
            <a:ext cx="1538592" cy="4351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126A79-021F-3F3E-BA24-4D76C04B5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713" y="6158601"/>
            <a:ext cx="1538591" cy="5256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D24772-24A4-1413-30B0-EB3350F62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990" y="6273900"/>
            <a:ext cx="3374176" cy="52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72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2758313-82DD-4C01-AB0F-AE7ECF6EC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1001475" y="1517536"/>
            <a:ext cx="280112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C4F41B6-BD5D-43A3-94FC-01399D7A0AB9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8/7/2023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46C5F8E-26B2-4D9C-9DAD-8098C2F3B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35BCCA-0F27-4732-847B-4C729838F31A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B68D4-2CB4-A112-FA7F-95712D318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1005"/>
            <a:ext cx="7731760" cy="5121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C0D13A-DA0F-3E09-57BA-E4568D89B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327" y="6279502"/>
            <a:ext cx="1571153" cy="444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9C5BB6-0E19-02A5-9122-B258B06F1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556" y="6319138"/>
            <a:ext cx="1177244" cy="402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0F6CEC-429C-88E6-573C-F806ABD78B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55"/>
          <a:stretch/>
        </p:blipFill>
        <p:spPr>
          <a:xfrm>
            <a:off x="798173" y="741005"/>
            <a:ext cx="5732840" cy="5578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FEBF5B-9B1E-58E0-1391-3596366C9D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805"/>
          <a:stretch/>
        </p:blipFill>
        <p:spPr>
          <a:xfrm>
            <a:off x="1509951" y="741005"/>
            <a:ext cx="5418565" cy="61169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6D5C1D-E2B0-65A8-8C6B-5E19243C3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4235" y="0"/>
            <a:ext cx="5375787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55AC51-BE0E-CF26-C4C9-A1A83B46B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541" y="101071"/>
            <a:ext cx="5928943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C7B979-9F12-CACE-0F79-E973A7EF05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8306" y="50536"/>
            <a:ext cx="6116403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2138EC-22AF-1411-C8EA-8F4C396AE2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2798" y="101071"/>
            <a:ext cx="6844019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D836BE-A947-4074-4954-4E5C658AB0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2778" y="0"/>
            <a:ext cx="4910393" cy="6895170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D75E7D20-0914-CD74-5367-1DFEA43F81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4551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C64FF-F014-E04D-E185-BA3E1B8AE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419" y="2256818"/>
            <a:ext cx="7578487" cy="2066662"/>
          </a:xfrm>
        </p:spPr>
        <p:txBody>
          <a:bodyPr>
            <a:normAutofit/>
          </a:bodyPr>
          <a:lstStyle/>
          <a:p>
            <a:r>
              <a:rPr lang="en-US" sz="4900" dirty="0">
                <a:highlight>
                  <a:srgbClr val="FFFF00"/>
                </a:highlight>
              </a:rPr>
              <a:t>Focus:</a:t>
            </a:r>
            <a:br>
              <a:rPr lang="en-US" sz="8000" dirty="0"/>
            </a:br>
            <a:r>
              <a:rPr lang="en-US" sz="8000" dirty="0"/>
              <a:t>Accountability</a:t>
            </a:r>
            <a:endParaRPr lang="en-ZA" sz="8000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46C5F8E-26B2-4D9C-9DAD-8098C2F3B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35BCCA-0F27-4732-847B-4C729838F31A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43A6C9-F87A-7BFE-CE07-C8A756466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529" y="6319138"/>
            <a:ext cx="1538592" cy="435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F6B262-3D7F-A2A8-627B-4D57D4654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07" y="6228662"/>
            <a:ext cx="1538591" cy="525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98EC04-7BDF-3D96-D04B-D822C471CC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84" b="2501"/>
          <a:stretch/>
        </p:blipFill>
        <p:spPr>
          <a:xfrm>
            <a:off x="4789835" y="173737"/>
            <a:ext cx="6689325" cy="68457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C26F6F-F25F-8CBA-6DB1-5AD9ED20C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0"/>
            <a:ext cx="6131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7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09501D-3E66-AB19-F6B2-B4CCAF54A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Which of the two is accountable; private or public? </a:t>
            </a:r>
          </a:p>
        </p:txBody>
      </p:sp>
      <p:pic>
        <p:nvPicPr>
          <p:cNvPr id="11" name="Graphic 10" descr="Questions with solid fill">
            <a:extLst>
              <a:ext uri="{FF2B5EF4-FFF2-40B4-BE49-F238E27FC236}">
                <a16:creationId xmlns:a16="http://schemas.microsoft.com/office/drawing/2014/main" id="{754919A2-CD45-9974-F21F-A5F55F0CE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C90754-166D-62F5-7DB1-8E12AD3E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529" y="6319138"/>
            <a:ext cx="1538592" cy="4351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F2BDD5-E8A8-C72B-DA9C-278CCBB5A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987" y="6332338"/>
            <a:ext cx="1538591" cy="5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23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D7B6612-D9ED-7095-9DF9-31FEAB7EE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63" b="15652"/>
          <a:stretch/>
        </p:blipFill>
        <p:spPr>
          <a:xfrm>
            <a:off x="20" y="-172710"/>
            <a:ext cx="12191980" cy="4800590"/>
          </a:xfrm>
          <a:prstGeom prst="rect">
            <a:avLst/>
          </a:prstGeom>
          <a:noFill/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36942C3-91AC-4FA1-824B-F446C870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1001475" y="1517536"/>
            <a:ext cx="280112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B4A9B4C-7DF1-4A5F-B23B-BBFA693F2DE5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8/8/2023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8EC9005-5705-4BF3-9E28-A32B3886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8F23307-8124-4758-BAB0-3667EABA0B67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7</a:t>
            </a:fld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F5AEEEA-C760-4292-993F-DE87AED75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529" y="1397184"/>
            <a:ext cx="2433111" cy="77184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FINANCIAL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6D4893E4-C8BF-4FAD-8D6A-80BEA58025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28735"/>
            <a:ext cx="3674756" cy="563187"/>
          </a:xfr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PERFORMANCE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B489A6-BCB6-4F4C-BC43-23A014F3E7A4}"/>
              </a:ext>
            </a:extLst>
          </p:cNvPr>
          <p:cNvSpPr txBox="1">
            <a:spLocks/>
          </p:cNvSpPr>
          <p:nvPr/>
        </p:nvSpPr>
        <p:spPr>
          <a:xfrm>
            <a:off x="7503369" y="2791591"/>
            <a:ext cx="2646471" cy="56318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political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42AEAF-9BF1-B3F2-9C60-1D028DDC9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529" y="6319138"/>
            <a:ext cx="1538592" cy="435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FBF5A7-1781-B048-03A6-D6430464B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907" y="6228662"/>
            <a:ext cx="1538591" cy="5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89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109FE0B-0AFC-4929-8515-CCE334CA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15563AB-8317-4F4A-8C10-D6F570F02A77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9C369-4E1A-1046-BF70-8557E0BDB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992" y="1279369"/>
            <a:ext cx="4794605" cy="303966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the focus has always been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Track and report: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Allocation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Disbursement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Utilization of finances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Efficiency </a:t>
            </a:r>
            <a:endParaRPr lang="en-Z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07F4ED-D545-64AE-78BF-2564394E7DDE}"/>
              </a:ext>
            </a:extLst>
          </p:cNvPr>
          <p:cNvSpPr txBox="1">
            <a:spLocks/>
          </p:cNvSpPr>
          <p:nvPr/>
        </p:nvSpPr>
        <p:spPr>
          <a:xfrm>
            <a:off x="3501529" y="1397184"/>
            <a:ext cx="2433111" cy="771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31E41E-0258-3149-B246-54398DC8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789" y="134603"/>
            <a:ext cx="3939541" cy="657899"/>
          </a:xfrm>
        </p:spPr>
        <p:txBody>
          <a:bodyPr>
            <a:normAutofit fontScale="90000"/>
          </a:bodyPr>
          <a:lstStyle/>
          <a:p>
            <a:r>
              <a:rPr lang="en-ZA" sz="4000" dirty="0"/>
              <a:t>FINANCIAL</a:t>
            </a:r>
          </a:p>
        </p:txBody>
      </p:sp>
      <p:pic>
        <p:nvPicPr>
          <p:cNvPr id="14" name="Graphic 13" descr="Coins outline">
            <a:extLst>
              <a:ext uri="{FF2B5EF4-FFF2-40B4-BE49-F238E27FC236}">
                <a16:creationId xmlns:a16="http://schemas.microsoft.com/office/drawing/2014/main" id="{90FD3040-F186-16A2-68D3-588F86D40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9918" y="4185919"/>
            <a:ext cx="1391453" cy="1391453"/>
          </a:xfrm>
          <a:prstGeom prst="rect">
            <a:avLst/>
          </a:prstGeom>
        </p:spPr>
      </p:pic>
      <p:pic>
        <p:nvPicPr>
          <p:cNvPr id="18" name="Graphic 17" descr="Microscope outline">
            <a:extLst>
              <a:ext uri="{FF2B5EF4-FFF2-40B4-BE49-F238E27FC236}">
                <a16:creationId xmlns:a16="http://schemas.microsoft.com/office/drawing/2014/main" id="{4D4AE0A4-D195-9A88-1A26-C181ED918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34640" y="-697072"/>
            <a:ext cx="6774631" cy="71987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19AB46-93FC-305A-AC8E-B9F916D62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12368">
            <a:off x="4879034" y="610695"/>
            <a:ext cx="3039573" cy="42500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C478AF-429D-8F64-DD5B-D9C92FB28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135981">
            <a:off x="2517859" y="3496141"/>
            <a:ext cx="2791102" cy="39199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C6B067-FF46-CCF7-DE4A-6B04EB961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2203" y="4077156"/>
            <a:ext cx="3378674" cy="341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4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109FE0B-0AFC-4929-8515-CCE334CA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8877" y="6319138"/>
            <a:ext cx="71064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15563AB-8317-4F4A-8C10-D6F570F02A77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9C369-4E1A-1046-BF70-8557E0BDB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160" y="1657046"/>
            <a:ext cx="4636096" cy="425607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Measured with respect to predetermined targets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Compared to other countries of similar spending, SA is performing poorly in health outcomes</a:t>
            </a:r>
            <a:endParaRPr lang="en-Z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07F4ED-D545-64AE-78BF-2564394E7DDE}"/>
              </a:ext>
            </a:extLst>
          </p:cNvPr>
          <p:cNvSpPr txBox="1">
            <a:spLocks/>
          </p:cNvSpPr>
          <p:nvPr/>
        </p:nvSpPr>
        <p:spPr>
          <a:xfrm>
            <a:off x="3501529" y="1397184"/>
            <a:ext cx="2433111" cy="771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31E41E-0258-3149-B246-54398DC8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15" y="453840"/>
            <a:ext cx="3939541" cy="657899"/>
          </a:xfrm>
        </p:spPr>
        <p:txBody>
          <a:bodyPr>
            <a:normAutofit fontScale="90000"/>
          </a:bodyPr>
          <a:lstStyle/>
          <a:p>
            <a:r>
              <a:rPr lang="en-ZA" sz="4000" dirty="0"/>
              <a:t>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B2FCC-C81F-F815-731A-78F00EA1A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56"/>
          <a:stretch/>
        </p:blipFill>
        <p:spPr>
          <a:xfrm>
            <a:off x="5960310" y="173737"/>
            <a:ext cx="5414774" cy="67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88039"/>
      </p:ext>
    </p:extLst>
  </p:cSld>
  <p:clrMapOvr>
    <a:masterClrMapping/>
  </p:clrMapOvr>
</p:sld>
</file>

<file path=ppt/theme/theme1.xml><?xml version="1.0" encoding="utf-8"?>
<a:theme xmlns:a="http://schemas.openxmlformats.org/drawingml/2006/main" name="EncaseVTI">
  <a:themeElements>
    <a:clrScheme name="Encase">
      <a:dk1>
        <a:sysClr val="windowText" lastClr="000000"/>
      </a:dk1>
      <a:lt1>
        <a:sysClr val="window" lastClr="FFFFFF"/>
      </a:lt1>
      <a:dk2>
        <a:srgbClr val="1E2121"/>
      </a:dk2>
      <a:lt2>
        <a:srgbClr val="EFECEB"/>
      </a:lt2>
      <a:accent1>
        <a:srgbClr val="717059"/>
      </a:accent1>
      <a:accent2>
        <a:srgbClr val="B9A17E"/>
      </a:accent2>
      <a:accent3>
        <a:srgbClr val="766752"/>
      </a:accent3>
      <a:accent4>
        <a:srgbClr val="A28578"/>
      </a:accent4>
      <a:accent5>
        <a:srgbClr val="6E736D"/>
      </a:accent5>
      <a:accent6>
        <a:srgbClr val="BE8366"/>
      </a:accent6>
      <a:hlink>
        <a:srgbClr val="B5714F"/>
      </a:hlink>
      <a:folHlink>
        <a:srgbClr val="7B6B4C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caseVTI" id="{C293990F-FDB3-4ED3-8175-FB79CE5A2A12}" vid="{A5662C19-271F-459F-B4ED-861A98237642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7b579aa-cd57-4af3-b3ac-eec62c9809c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F4648E7CBA8746A78147EA35BC0F37" ma:contentTypeVersion="9" ma:contentTypeDescription="Create a new document." ma:contentTypeScope="" ma:versionID="d0477ada53958f1b83c31db78abda821">
  <xsd:schema xmlns:xsd="http://www.w3.org/2001/XMLSchema" xmlns:xs="http://www.w3.org/2001/XMLSchema" xmlns:p="http://schemas.microsoft.com/office/2006/metadata/properties" xmlns:ns3="b9d6d7d9-67e6-428c-a46b-eed888099665" xmlns:ns4="f7b579aa-cd57-4af3-b3ac-eec62c9809c6" targetNamespace="http://schemas.microsoft.com/office/2006/metadata/properties" ma:root="true" ma:fieldsID="2f1e99b4f20df36ddecc4a8078f423d9" ns3:_="" ns4:_="">
    <xsd:import namespace="b9d6d7d9-67e6-428c-a46b-eed888099665"/>
    <xsd:import namespace="f7b579aa-cd57-4af3-b3ac-eec62c9809c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d6d7d9-67e6-428c-a46b-eed88809966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579aa-cd57-4af3-b3ac-eec62c9809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6A66CB-FE26-4334-A512-73EF0925A37E}">
  <ds:schemaRefs>
    <ds:schemaRef ds:uri="http://purl.org/dc/terms/"/>
    <ds:schemaRef ds:uri="b9d6d7d9-67e6-428c-a46b-eed888099665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f7b579aa-cd57-4af3-b3ac-eec62c9809c6"/>
  </ds:schemaRefs>
</ds:datastoreItem>
</file>

<file path=customXml/itemProps2.xml><?xml version="1.0" encoding="utf-8"?>
<ds:datastoreItem xmlns:ds="http://schemas.openxmlformats.org/officeDocument/2006/customXml" ds:itemID="{0D87B9E2-5190-431E-9CDB-73EE9CC6D6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d6d7d9-67e6-428c-a46b-eed888099665"/>
    <ds:schemaRef ds:uri="f7b579aa-cd57-4af3-b3ac-eec62c9809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C01067-DEB3-49FD-A4C0-250481E76F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2831</TotalTime>
  <Words>276</Words>
  <Application>Microsoft Office PowerPoint</Application>
  <PresentationFormat>Widescreen</PresentationFormat>
  <Paragraphs>60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Avenir Next LT Pro</vt:lpstr>
      <vt:lpstr>Avenir Next LT Pro Light</vt:lpstr>
      <vt:lpstr>Calibri</vt:lpstr>
      <vt:lpstr>Calibri Light</vt:lpstr>
      <vt:lpstr>Tahoma</vt:lpstr>
      <vt:lpstr>Wingdings</vt:lpstr>
      <vt:lpstr>EncaseVTI</vt:lpstr>
      <vt:lpstr>1_Office Theme</vt:lpstr>
      <vt:lpstr>2_Office Theme</vt:lpstr>
      <vt:lpstr>PowerPoint Presentation</vt:lpstr>
      <vt:lpstr> PRESENTATION FOCUS</vt:lpstr>
      <vt:lpstr>Background </vt:lpstr>
      <vt:lpstr>PowerPoint Presentation</vt:lpstr>
      <vt:lpstr>Focus: Accountability</vt:lpstr>
      <vt:lpstr>Which of the two is accountable; private or public? </vt:lpstr>
      <vt:lpstr>FINANCIAL</vt:lpstr>
      <vt:lpstr>FINANCIAL</vt:lpstr>
      <vt:lpstr>PERFORMANCE</vt:lpstr>
      <vt:lpstr>POLITICAL</vt:lpstr>
      <vt:lpstr>The paradox of accountability in SA NHI</vt:lpstr>
      <vt:lpstr>1. Partake Intensely in Implementation 2. Critically engage government 3. continually advocate in writing and presentations</vt:lpstr>
      <vt:lpstr>PowerPoint Presentation</vt:lpstr>
      <vt:lpstr> 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Christmal Christmals</dc:creator>
  <cp:lastModifiedBy>Christmal Christmals</cp:lastModifiedBy>
  <cp:revision>20</cp:revision>
  <dcterms:created xsi:type="dcterms:W3CDTF">2023-05-30T07:54:24Z</dcterms:created>
  <dcterms:modified xsi:type="dcterms:W3CDTF">2023-08-08T10:16:23Z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0x01010039F4648E7CBA8746A78147EA35BC0F37</vt:lpwstr>
  </property>
</Properties>
</file>