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30"/>
  </p:notesMasterIdLst>
  <p:handoutMasterIdLst>
    <p:handoutMasterId r:id="rId31"/>
  </p:handoutMasterIdLst>
  <p:sldIdLst>
    <p:sldId id="381" r:id="rId5"/>
    <p:sldId id="600" r:id="rId6"/>
    <p:sldId id="601" r:id="rId7"/>
    <p:sldId id="602" r:id="rId8"/>
    <p:sldId id="586" r:id="rId9"/>
    <p:sldId id="587" r:id="rId10"/>
    <p:sldId id="590" r:id="rId11"/>
    <p:sldId id="588" r:id="rId12"/>
    <p:sldId id="591" r:id="rId13"/>
    <p:sldId id="589" r:id="rId14"/>
    <p:sldId id="580" r:id="rId15"/>
    <p:sldId id="582" r:id="rId16"/>
    <p:sldId id="566" r:id="rId17"/>
    <p:sldId id="565" r:id="rId18"/>
    <p:sldId id="606" r:id="rId19"/>
    <p:sldId id="607" r:id="rId20"/>
    <p:sldId id="608" r:id="rId21"/>
    <p:sldId id="609" r:id="rId22"/>
    <p:sldId id="610" r:id="rId23"/>
    <p:sldId id="605" r:id="rId24"/>
    <p:sldId id="604" r:id="rId25"/>
    <p:sldId id="603" r:id="rId26"/>
    <p:sldId id="574" r:id="rId27"/>
    <p:sldId id="560" r:id="rId28"/>
    <p:sldId id="561"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ger, Rulof &lt;rulof@sun.ac.za&gt;" initials="BR&l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00"/>
    <a:srgbClr val="D9D9D9"/>
    <a:srgbClr val="561F1E"/>
    <a:srgbClr val="D2F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435" autoAdjust="0"/>
  </p:normalViewPr>
  <p:slideViewPr>
    <p:cSldViewPr>
      <p:cViewPr varScale="1">
        <p:scale>
          <a:sx n="73" d="100"/>
          <a:sy n="73" d="100"/>
        </p:scale>
        <p:origin x="1529" y="24"/>
      </p:cViewPr>
      <p:guideLst>
        <p:guide orient="horz" pos="2160"/>
        <p:guide pos="2880"/>
      </p:guideLst>
    </p:cSldViewPr>
  </p:slideViewPr>
  <p:outlineViewPr>
    <p:cViewPr>
      <p:scale>
        <a:sx n="33" d="100"/>
        <a:sy n="33" d="100"/>
      </p:scale>
      <p:origin x="48" y="271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burger\Desktop\Inaugural%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burger\Desktop\Inaugural%20lecture\Inaugural%20slides%20hyperten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burger\Desktop\USB%20presenta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90"/>
        <c:overlap val="-27"/>
        <c:axId val="710865608"/>
        <c:axId val="710871512"/>
      </c:barChart>
      <c:catAx>
        <c:axId val="71086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0871512"/>
        <c:crosses val="autoZero"/>
        <c:auto val="1"/>
        <c:lblAlgn val="ctr"/>
        <c:lblOffset val="100"/>
        <c:noMultiLvlLbl val="0"/>
      </c:catAx>
      <c:valAx>
        <c:axId val="7108715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70" b="0" i="0" u="none" strike="noStrike" kern="1200" baseline="0">
                <a:solidFill>
                  <a:schemeClr val="tx1">
                    <a:lumMod val="65000"/>
                    <a:lumOff val="35000"/>
                  </a:schemeClr>
                </a:solidFill>
                <a:latin typeface="+mn-lt"/>
                <a:ea typeface="+mn-ea"/>
                <a:cs typeface="+mn-cs"/>
              </a:defRPr>
            </a:pPr>
            <a:endParaRPr lang="en-US"/>
          </a:p>
        </c:txPr>
        <c:crossAx val="710865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DC2B-47C0-8E34-97CCDE4094C8}"/>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2-DC2B-47C0-8E34-97CCDE4094C8}"/>
              </c:ext>
            </c:extLst>
          </c:dPt>
          <c:dPt>
            <c:idx val="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3-DC2B-47C0-8E34-97CCDE4094C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4-DC2B-47C0-8E34-97CCDE4094C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DC2B-47C0-8E34-97CCDE4094C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6-DC2B-47C0-8E34-97CCDE4094C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DC2B-47C0-8E34-97CCDE4094C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8-DC2B-47C0-8E34-97CCDE4094C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DC2B-47C0-8E34-97CCDE4094C8}"/>
              </c:ext>
            </c:extLst>
          </c:dPt>
          <c:dLbls>
            <c:dLbl>
              <c:idx val="0"/>
              <c:layout>
                <c:manualLayout>
                  <c:x val="0"/>
                  <c:y val="8.3735909822866397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C2B-47C0-8E34-97CCDE4094C8}"/>
                </c:ext>
              </c:extLst>
            </c:dLbl>
            <c:dLbl>
              <c:idx val="1"/>
              <c:layout>
                <c:manualLayout>
                  <c:x val="-2.6397589207558607E-17"/>
                  <c:y val="8.373590982286634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C2B-47C0-8E34-97CCDE4094C8}"/>
                </c:ext>
              </c:extLst>
            </c:dLbl>
            <c:dLbl>
              <c:idx val="2"/>
              <c:layout>
                <c:manualLayout>
                  <c:x val="1.4398851357142761E-3"/>
                  <c:y val="8.695652173913043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C2B-47C0-8E34-97CCDE4094C8}"/>
                </c:ext>
              </c:extLst>
            </c:dLbl>
            <c:dLbl>
              <c:idx val="3"/>
              <c:layout>
                <c:manualLayout>
                  <c:x val="-5.2795178415117214E-17"/>
                  <c:y val="8.0515297906602251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C2B-47C0-8E34-97CCDE4094C8}"/>
                </c:ext>
              </c:extLst>
            </c:dLbl>
            <c:dLbl>
              <c:idx val="4"/>
              <c:layout>
                <c:manualLayout>
                  <c:x val="0"/>
                  <c:y val="8.373590982286634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C2B-47C0-8E34-97CCDE4094C8}"/>
                </c:ext>
              </c:extLst>
            </c:dLbl>
            <c:dLbl>
              <c:idx val="5"/>
              <c:layout>
                <c:manualLayout>
                  <c:x val="0"/>
                  <c:y val="8.695652173913043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C2B-47C0-8E34-97CCDE4094C8}"/>
                </c:ext>
              </c:extLst>
            </c:dLbl>
            <c:dLbl>
              <c:idx val="6"/>
              <c:layout>
                <c:manualLayout>
                  <c:x val="-1.0559035683023443E-16"/>
                  <c:y val="8.0515297906602251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C2B-47C0-8E34-97CCDE4094C8}"/>
                </c:ext>
              </c:extLst>
            </c:dLbl>
            <c:dLbl>
              <c:idx val="7"/>
              <c:layout>
                <c:manualLayout>
                  <c:x val="-1.0559035683023443E-16"/>
                  <c:y val="8.695652173913043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C2B-47C0-8E34-97CCDE4094C8}"/>
                </c:ext>
              </c:extLst>
            </c:dLbl>
            <c:dLbl>
              <c:idx val="8"/>
              <c:layout>
                <c:manualLayout>
                  <c:x val="0"/>
                  <c:y val="8.6956521739130432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C2B-47C0-8E34-97CCDE4094C8}"/>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9"/>
                <c:pt idx="0">
                  <c:v>Importance of regular BP testing</c:v>
                </c:pt>
                <c:pt idx="1">
                  <c:v>Risks of high BP</c:v>
                </c:pt>
                <c:pt idx="2">
                  <c:v>Failed visit</c:v>
                </c:pt>
                <c:pt idx="3">
                  <c:v>Stress management</c:v>
                </c:pt>
                <c:pt idx="4">
                  <c:v>Smoking </c:v>
                </c:pt>
                <c:pt idx="5">
                  <c:v>Alcohol</c:v>
                </c:pt>
                <c:pt idx="6">
                  <c:v>Exercise </c:v>
                </c:pt>
                <c:pt idx="7">
                  <c:v>Weight control</c:v>
                </c:pt>
                <c:pt idx="8">
                  <c:v>Diet</c:v>
                </c:pt>
              </c:strCache>
              <c:extLst/>
            </c:strRef>
          </c:cat>
          <c:val>
            <c:numRef>
              <c:f>Sheet1!$B$4:$B$13</c:f>
              <c:numCache>
                <c:formatCode>0%</c:formatCode>
                <c:ptCount val="9"/>
                <c:pt idx="0">
                  <c:v>0.45360824742268041</c:v>
                </c:pt>
                <c:pt idx="1">
                  <c:v>0.36082474226804123</c:v>
                </c:pt>
                <c:pt idx="2">
                  <c:v>0.27835051546391754</c:v>
                </c:pt>
                <c:pt idx="3">
                  <c:v>0.27835051546391754</c:v>
                </c:pt>
                <c:pt idx="4">
                  <c:v>0.22680412371134021</c:v>
                </c:pt>
                <c:pt idx="5">
                  <c:v>0.18556701030927836</c:v>
                </c:pt>
                <c:pt idx="6">
                  <c:v>0.27835051546391754</c:v>
                </c:pt>
                <c:pt idx="7">
                  <c:v>0.22680412371134021</c:v>
                </c:pt>
                <c:pt idx="8">
                  <c:v>0.51546391752577314</c:v>
                </c:pt>
              </c:numCache>
              <c:extLst/>
            </c:numRef>
          </c:val>
          <c:extLst>
            <c:ext xmlns:c16="http://schemas.microsoft.com/office/drawing/2014/chart" uri="{C3380CC4-5D6E-409C-BE32-E72D297353CC}">
              <c16:uniqueId val="{00000000-DC2B-47C0-8E34-97CCDE4094C8}"/>
            </c:ext>
          </c:extLst>
        </c:ser>
        <c:dLbls>
          <c:showLegendKey val="0"/>
          <c:showVal val="0"/>
          <c:showCatName val="0"/>
          <c:showSerName val="0"/>
          <c:showPercent val="0"/>
          <c:showBubbleSize val="0"/>
        </c:dLbls>
        <c:gapWidth val="79"/>
        <c:overlap val="-27"/>
        <c:axId val="713860400"/>
        <c:axId val="713864992"/>
      </c:barChart>
      <c:catAx>
        <c:axId val="71386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j-lt"/>
                <a:ea typeface="+mn-ea"/>
                <a:cs typeface="+mn-cs"/>
              </a:defRPr>
            </a:pPr>
            <a:endParaRPr lang="en-US"/>
          </a:p>
        </c:txPr>
        <c:crossAx val="713864992"/>
        <c:crosses val="autoZero"/>
        <c:auto val="1"/>
        <c:lblAlgn val="ctr"/>
        <c:lblOffset val="100"/>
        <c:noMultiLvlLbl val="0"/>
      </c:catAx>
      <c:valAx>
        <c:axId val="713864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j-lt"/>
                <a:ea typeface="+mn-ea"/>
                <a:cs typeface="+mn-cs"/>
              </a:defRPr>
            </a:pPr>
            <a:endParaRPr lang="en-US"/>
          </a:p>
        </c:txPr>
        <c:crossAx val="71386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102178762044E-2"/>
          <c:y val="5.1262800563487164E-2"/>
          <c:w val="0.92167926782985821"/>
          <c:h val="0.8904313139019064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Sheet6!$A$9:$A$11</c:f>
              <c:strCache>
                <c:ptCount val="3"/>
                <c:pt idx="0">
                  <c:v>Facility manager estimate (n=20)</c:v>
                </c:pt>
                <c:pt idx="1">
                  <c:v>Exit interviews (n=40)</c:v>
                </c:pt>
                <c:pt idx="2">
                  <c:v>Standardised patients (n=51)</c:v>
                </c:pt>
              </c:strCache>
            </c:strRef>
          </c:cat>
          <c:val>
            <c:numRef>
              <c:f>Sheet6!$B$9:$B$11</c:f>
              <c:numCache>
                <c:formatCode>General</c:formatCode>
                <c:ptCount val="3"/>
                <c:pt idx="0">
                  <c:v>83</c:v>
                </c:pt>
                <c:pt idx="1">
                  <c:v>10</c:v>
                </c:pt>
                <c:pt idx="2">
                  <c:v>14</c:v>
                </c:pt>
              </c:numCache>
            </c:numRef>
          </c:val>
          <c:extLst>
            <c:ext xmlns:c16="http://schemas.microsoft.com/office/drawing/2014/chart" uri="{C3380CC4-5D6E-409C-BE32-E72D297353CC}">
              <c16:uniqueId val="{00000000-6930-4997-BD78-14A3F6874142}"/>
            </c:ext>
          </c:extLst>
        </c:ser>
        <c:dLbls>
          <c:showLegendKey val="0"/>
          <c:showVal val="0"/>
          <c:showCatName val="0"/>
          <c:showSerName val="0"/>
          <c:showPercent val="0"/>
          <c:showBubbleSize val="0"/>
        </c:dLbls>
        <c:gapWidth val="219"/>
        <c:overlap val="-27"/>
        <c:axId val="327060224"/>
        <c:axId val="327066456"/>
      </c:barChart>
      <c:catAx>
        <c:axId val="3270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066456"/>
        <c:crosses val="autoZero"/>
        <c:auto val="1"/>
        <c:lblAlgn val="ctr"/>
        <c:lblOffset val="100"/>
        <c:noMultiLvlLbl val="0"/>
      </c:catAx>
      <c:valAx>
        <c:axId val="327066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06022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016"/>
          </a:xfrm>
          <a:prstGeom prst="rect">
            <a:avLst/>
          </a:prstGeom>
        </p:spPr>
        <p:txBody>
          <a:bodyPr vert="horz" lIns="91010" tIns="45505" rIns="91010" bIns="45505"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016"/>
          </a:xfrm>
          <a:prstGeom prst="rect">
            <a:avLst/>
          </a:prstGeom>
        </p:spPr>
        <p:txBody>
          <a:bodyPr vert="horz" lIns="91010" tIns="45505" rIns="91010" bIns="45505" rtlCol="0"/>
          <a:lstStyle>
            <a:lvl1pPr algn="r">
              <a:defRPr sz="1200"/>
            </a:lvl1pPr>
          </a:lstStyle>
          <a:p>
            <a:fld id="{FFCC879C-017C-4DEF-84A1-7CDAA109D3F4}" type="datetimeFigureOut">
              <a:rPr lang="en-ZA" smtClean="0"/>
              <a:t>2023/08/08</a:t>
            </a:fld>
            <a:endParaRPr lang="en-ZA"/>
          </a:p>
        </p:txBody>
      </p:sp>
      <p:sp>
        <p:nvSpPr>
          <p:cNvPr id="4" name="Footer Placeholder 3"/>
          <p:cNvSpPr>
            <a:spLocks noGrp="1"/>
          </p:cNvSpPr>
          <p:nvPr>
            <p:ph type="ftr" sz="quarter" idx="2"/>
          </p:nvPr>
        </p:nvSpPr>
        <p:spPr>
          <a:xfrm>
            <a:off x="0" y="9430626"/>
            <a:ext cx="2945659" cy="496015"/>
          </a:xfrm>
          <a:prstGeom prst="rect">
            <a:avLst/>
          </a:prstGeom>
        </p:spPr>
        <p:txBody>
          <a:bodyPr vert="horz" lIns="91010" tIns="45505" rIns="91010" bIns="45505"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626"/>
            <a:ext cx="2945659" cy="496015"/>
          </a:xfrm>
          <a:prstGeom prst="rect">
            <a:avLst/>
          </a:prstGeom>
        </p:spPr>
        <p:txBody>
          <a:bodyPr vert="horz" lIns="91010" tIns="45505" rIns="91010" bIns="45505" rtlCol="0" anchor="b"/>
          <a:lstStyle>
            <a:lvl1pPr algn="r">
              <a:defRPr sz="1200"/>
            </a:lvl1pPr>
          </a:lstStyle>
          <a:p>
            <a:fld id="{9088208A-86D2-4309-ABAA-5781CAD7A0F9}" type="slidenum">
              <a:rPr lang="en-ZA" smtClean="0"/>
              <a:t>‹#›</a:t>
            </a:fld>
            <a:endParaRPr lang="en-ZA"/>
          </a:p>
        </p:txBody>
      </p:sp>
    </p:spTree>
    <p:extLst>
      <p:ext uri="{BB962C8B-B14F-4D97-AF65-F5344CB8AC3E}">
        <p14:creationId xmlns:p14="http://schemas.microsoft.com/office/powerpoint/2010/main" val="268580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010" tIns="45505" rIns="91010" bIns="45505"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010" tIns="45505" rIns="91010" bIns="45505" rtlCol="0"/>
          <a:lstStyle>
            <a:lvl1pPr algn="r">
              <a:defRPr sz="1200"/>
            </a:lvl1pPr>
          </a:lstStyle>
          <a:p>
            <a:fld id="{9F1A9EE6-840C-4E36-8C26-9832475FBA16}" type="datetimeFigureOut">
              <a:rPr lang="en-ZA" smtClean="0"/>
              <a:pPr/>
              <a:t>2023/08/08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10" tIns="45505" rIns="91010" bIns="45505" rtlCol="0" anchor="ctr"/>
          <a:lstStyle/>
          <a:p>
            <a:endParaRPr lang="en-ZA"/>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010" tIns="45505" rIns="91010" bIns="455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1010" tIns="45505" rIns="91010" bIns="45505"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010" tIns="45505" rIns="91010" bIns="45505" rtlCol="0" anchor="b"/>
          <a:lstStyle>
            <a:lvl1pPr algn="r">
              <a:defRPr sz="1200"/>
            </a:lvl1pPr>
          </a:lstStyle>
          <a:p>
            <a:fld id="{F33F658F-0565-4476-B536-B073C2157F10}" type="slidenum">
              <a:rPr lang="en-ZA" smtClean="0"/>
              <a:pPr/>
              <a:t>‹#›</a:t>
            </a:fld>
            <a:endParaRPr lang="en-ZA"/>
          </a:p>
        </p:txBody>
      </p:sp>
    </p:spTree>
    <p:extLst>
      <p:ext uri="{BB962C8B-B14F-4D97-AF65-F5344CB8AC3E}">
        <p14:creationId xmlns:p14="http://schemas.microsoft.com/office/powerpoint/2010/main" val="120498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F33F658F-0565-4476-B536-B073C2157F10}" type="slidenum">
              <a:rPr lang="en-ZA" smtClean="0"/>
              <a:pPr/>
              <a:t>1</a:t>
            </a:fld>
            <a:endParaRPr lang="en-ZA"/>
          </a:p>
        </p:txBody>
      </p:sp>
    </p:spTree>
    <p:extLst>
      <p:ext uri="{BB962C8B-B14F-4D97-AF65-F5344CB8AC3E}">
        <p14:creationId xmlns:p14="http://schemas.microsoft.com/office/powerpoint/2010/main" val="1886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smtClean="0">
                <a:solidFill>
                  <a:schemeClr val="tx1"/>
                </a:solidFill>
                <a:effectLst/>
                <a:latin typeface="+mn-lt"/>
                <a:ea typeface="+mn-ea"/>
                <a:cs typeface="+mn-cs"/>
              </a:rPr>
              <a:t>The term “accountability” is now widely used in health policy statements and documents because this concept is universally accepted as essential for good governance. However, the meaning of the term has been diluted through overuse and by imprecise and vague use as a proxy for good governance. The literature on accountability explains the concept as a provider’s obligations to the people who need its services, such as the obligations of a government to the country’s citizens, or a hospital to the patients. The government’s obligation derives from its election by citizens as their representative (the “short arm” of accountability). In the case of medical service providers, the obligation has a more indirect derivation (the “long arm” of accountability). It comes from the government’s appointment of such providers, the providers’ contractual obligation to the government, the government’s obligation to the citizens, and the patients’ health needs. Providers can be contracted via salaried employment or via services rendered for a fee. The important point here is that while the government can contract out the delivery of a service, the responsibility for this service remains the government’s.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responsibility implies that citizens (in the case of this chapter, patients) have the right to ask the state (the provider) to explain why it made specific decisions and took certain actions. Citizens (patients) can assess and evaluate the decisions and actions of the state (the provider) and use their voice to complain and call for reform, but also to give positive feedback, call for penalties or mobilise communities to demand reforms. Figure 1 illustrates these roles and relationships. In line with the framework proposed by the Lancet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Global Health Commission on High Quality Health Systems, we have placed citizens and patients at the centre of this diagram (Kruk &amp; Pate, 2020). </a:t>
            </a:r>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Various institutional accountability support mechanisms can support, enhance and strengthen these accountability relationships. Media reporting can help to assess whether government and providers are meeting their responsibilities and giving prominence to patients’ grievances and reform agendas, making it more likely that their voices will be heard. NGOs play a similar role, but using different channels. Both civil society and the media can make patients aware of their rights and what they can expect (and demand) from providers and the government. The judicial system can enforce accountability in cases where responsibilities and obligations have been acknowledged as legal rights. In South Africa, all three mechanisms have been used well and effectively (Levy, Hirsh, Naidoo &amp; </a:t>
            </a:r>
            <a:r>
              <a:rPr lang="en-GB" sz="1200" kern="1200" dirty="0" err="1" smtClean="0">
                <a:solidFill>
                  <a:schemeClr val="tx1"/>
                </a:solidFill>
                <a:effectLst/>
                <a:latin typeface="+mn-lt"/>
                <a:ea typeface="+mn-ea"/>
                <a:cs typeface="+mn-cs"/>
              </a:rPr>
              <a:t>Nxele</a:t>
            </a:r>
            <a:r>
              <a:rPr lang="en-GB" sz="1200" kern="1200" dirty="0" smtClean="0">
                <a:solidFill>
                  <a:schemeClr val="tx1"/>
                </a:solidFill>
                <a:effectLst/>
                <a:latin typeface="+mn-lt"/>
                <a:ea typeface="+mn-ea"/>
                <a:cs typeface="+mn-cs"/>
              </a:rPr>
              <a:t>, 2021; </a:t>
            </a:r>
            <a:r>
              <a:rPr lang="en-GB" sz="1200" kern="1200" dirty="0" err="1" smtClean="0">
                <a:solidFill>
                  <a:schemeClr val="tx1"/>
                </a:solidFill>
                <a:effectLst/>
                <a:latin typeface="+mn-lt"/>
                <a:ea typeface="+mn-ea"/>
                <a:cs typeface="+mn-cs"/>
              </a:rPr>
              <a:t>Raith</a:t>
            </a:r>
            <a:r>
              <a:rPr lang="en-GB" sz="1200" kern="1200" dirty="0" smtClean="0">
                <a:solidFill>
                  <a:schemeClr val="tx1"/>
                </a:solidFill>
                <a:effectLst/>
                <a:latin typeface="+mn-lt"/>
                <a:ea typeface="+mn-ea"/>
                <a:cs typeface="+mn-cs"/>
              </a:rPr>
              <a:t> Foundation, 2020; Wasserman, 2020; Heywood, 2009; Pieterse, 2008).</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ibid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13</a:t>
            </a:fld>
            <a:endParaRPr lang="en-ZA"/>
          </a:p>
        </p:txBody>
      </p:sp>
    </p:spTree>
    <p:extLst>
      <p:ext uri="{BB962C8B-B14F-4D97-AF65-F5344CB8AC3E}">
        <p14:creationId xmlns:p14="http://schemas.microsoft.com/office/powerpoint/2010/main" val="9588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NIDS-CRAM National</a:t>
            </a:r>
            <a:r>
              <a:rPr lang="en-ZA" sz="1200" kern="1200" baseline="0" dirty="0" smtClean="0">
                <a:solidFill>
                  <a:schemeClr val="tx1"/>
                </a:solidFill>
                <a:effectLst/>
                <a:latin typeface="+mn-lt"/>
                <a:ea typeface="+mn-ea"/>
                <a:cs typeface="+mn-cs"/>
              </a:rPr>
              <a:t> Income Dynamics Study Coronavirus Rapid Mobile Survey. </a:t>
            </a:r>
            <a:r>
              <a:rPr lang="en-ZA" sz="1200" kern="1200" baseline="0" smtClean="0">
                <a:solidFill>
                  <a:schemeClr val="tx1"/>
                </a:solidFill>
                <a:effectLst/>
                <a:latin typeface="+mn-lt"/>
                <a:ea typeface="+mn-ea"/>
                <a:cs typeface="+mn-cs"/>
              </a:rPr>
              <a:t>R</a:t>
            </a:r>
            <a:r>
              <a:rPr lang="en-ZA" sz="1200" kern="1200" smtClean="0">
                <a:solidFill>
                  <a:schemeClr val="tx1"/>
                </a:solidFill>
                <a:effectLst/>
                <a:latin typeface="+mn-lt"/>
                <a:ea typeface="+mn-ea"/>
                <a:cs typeface="+mn-cs"/>
              </a:rPr>
              <a:t>esearch </a:t>
            </a:r>
            <a:r>
              <a:rPr lang="en-ZA" sz="1200" kern="1200" dirty="0" smtClean="0">
                <a:solidFill>
                  <a:schemeClr val="tx1"/>
                </a:solidFill>
                <a:effectLst/>
                <a:latin typeface="+mn-lt"/>
                <a:ea typeface="+mn-ea"/>
                <a:cs typeface="+mn-cs"/>
              </a:rPr>
              <a:t>team was a partnership between more than thirty social scientists from different institutions, along with civil society stakeholders and a broad platform of government partners whose aim was to conduct rapid research to facilitate a targeted, well-designed, and evidence-based response to the pandemic. For me, it was a major honour to be invited to join this group, listing amongst them, many of my long-time heroes in social policy research. People like Leila Patel &amp; Murray Leibbrandt, Haroon </a:t>
            </a:r>
            <a:r>
              <a:rPr lang="en-ZA" sz="1200" kern="1200" dirty="0" err="1" smtClean="0">
                <a:solidFill>
                  <a:schemeClr val="tx1"/>
                </a:solidFill>
                <a:effectLst/>
                <a:latin typeface="+mn-lt"/>
                <a:ea typeface="+mn-ea"/>
                <a:cs typeface="+mn-cs"/>
              </a:rPr>
              <a:t>Bhorat</a:t>
            </a:r>
            <a:r>
              <a:rPr lang="en-ZA" sz="1200" kern="1200" dirty="0" smtClean="0">
                <a:solidFill>
                  <a:schemeClr val="tx1"/>
                </a:solidFill>
                <a:effectLst/>
                <a:latin typeface="+mn-lt"/>
                <a:ea typeface="+mn-ea"/>
                <a:cs typeface="+mn-cs"/>
              </a:rPr>
              <a:t>, and influential policy makers such as Thabo </a:t>
            </a:r>
            <a:r>
              <a:rPr lang="en-ZA" sz="1200" kern="1200" dirty="0" err="1" smtClean="0">
                <a:solidFill>
                  <a:schemeClr val="tx1"/>
                </a:solidFill>
                <a:effectLst/>
                <a:latin typeface="+mn-lt"/>
                <a:ea typeface="+mn-ea"/>
                <a:cs typeface="+mn-cs"/>
              </a:rPr>
              <a:t>Mabogoane</a:t>
            </a:r>
            <a:r>
              <a:rPr lang="en-ZA" sz="1200" kern="1200" dirty="0" smtClean="0">
                <a:solidFill>
                  <a:schemeClr val="tx1"/>
                </a:solidFill>
                <a:effectLst/>
                <a:latin typeface="+mn-lt"/>
                <a:ea typeface="+mn-ea"/>
                <a:cs typeface="+mn-cs"/>
              </a:rPr>
              <a:t> from Department of Planning, Monitoring and Evaluation and Michael Sachs, previously from National Treasury &amp; now at WITS (show slide 2). </a:t>
            </a:r>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24</a:t>
            </a:fld>
            <a:endParaRPr lang="en-ZA"/>
          </a:p>
        </p:txBody>
      </p:sp>
    </p:spTree>
    <p:extLst>
      <p:ext uri="{BB962C8B-B14F-4D97-AF65-F5344CB8AC3E}">
        <p14:creationId xmlns:p14="http://schemas.microsoft.com/office/powerpoint/2010/main" val="186343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ZA" sz="1200" kern="1200" dirty="0" smtClean="0">
                <a:solidFill>
                  <a:schemeClr val="tx1"/>
                </a:solidFill>
                <a:effectLst/>
                <a:latin typeface="+mn-lt"/>
                <a:ea typeface="+mn-ea"/>
                <a:cs typeface="+mn-cs"/>
              </a:rPr>
              <a:t>For many of us the involvement in this initiative, spearheaded by Nic Spaull, was extremely meaningful because of the overwhelming feelings of helplessness that we all encountered during the intense and stringent lockdown, which we all feared would have severe, deep-cutting and long-term social consequences. Also, the complexity of South African society and expected differential impacts of groups accentuated the need for data to guide government and civil society responses and made representative sampling even more vital. We were fortunate that government responded incredibly well to our initiative, with government policymakers involved in the analysis and requesting private follow-up interactions with our teams following the launch of new data so that they could better understand the consequences of the pandemic and the lockdown and better manage the fallout.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Accomplishing what was considered impossible (show slide 3), the NIDS-CRAM survey was conceptualized, planned, ethically approved, conducted, cleaned, analysed, written up and publicly released in 114 days, During this period, the team obtained approval and support from the Office of the President, the National Department of Health, the National Treasury, and the National Planning Commission; procured funding; recruited a research team; designed a sampling strategy that would ensure a representative sample to capture SA inequality; selected a survey mode that would be appropriate for lockdown period; compiled instruments; contracted a provider to undertake telephone interviews; obtained ethics approval; conducted the surveys; cleaned and </a:t>
            </a:r>
            <a:r>
              <a:rPr lang="en-ZA" sz="1200" kern="1200" dirty="0" err="1" smtClean="0">
                <a:solidFill>
                  <a:schemeClr val="tx1"/>
                </a:solidFill>
                <a:effectLst/>
                <a:latin typeface="+mn-lt"/>
                <a:ea typeface="+mn-ea"/>
                <a:cs typeface="+mn-cs"/>
              </a:rPr>
              <a:t>analyzed</a:t>
            </a:r>
            <a:r>
              <a:rPr lang="en-ZA" sz="1200" kern="1200" dirty="0" smtClean="0">
                <a:solidFill>
                  <a:schemeClr val="tx1"/>
                </a:solidFill>
                <a:effectLst/>
                <a:latin typeface="+mn-lt"/>
                <a:ea typeface="+mn-ea"/>
                <a:cs typeface="+mn-cs"/>
              </a:rPr>
              <a:t> the data, wrote up results, had results peer reviewed, revised results and disseminated the findings, releasing all do files and data so that others can transparently duplicate and validate what we report.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Conversations about this collaboration started as we were going into April-May lockdown, and findings were released in middle July. To put this in perspective, the traditional or average timeframe for accomplishing these tasks would be about three to four years. It meant sleepless nights, it meant that teams were working on documents in parallel; it meant finding new ways to work faster without sacrificing the quality of the work. I assume that many who are gathered here today had similar experiences and memories of that time, helping where they can and finding new ways to solve problems given the urgency and the limitations of the environment. Somehow, being part of this team, and helping to generate this data set and these findings helped to create a sense of agency and purpose amidst overwhelming feelings of vulnerability and helplessness.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experience of being part of this fantastic team of researchers helped me see the value of data anew. Large sample, quantitative research can enable us to step outside ourselves, to see how the puzzle pieces of our own perspectives and experiences fit into the bigger picture, and this can be very helpful. And, more importantly over the past 16 months, I have developed a renewed respect for numbers and statistics because I have seen how quantitative research can be a torch, how it can shine a light on a problem in a remarkably effective and compelling way, demanding attention and implying a sense of urgency. Some of this is real and pragmatic because it gives us a sense of the contours of the problem and how it manifests amongst specific groups and in specific areas, but there also appears to be a psychological and more enigmatic component to it, which I feel is in many ways similar to the empowerment derived from naming a problem.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25</a:t>
            </a:fld>
            <a:endParaRPr lang="en-ZA"/>
          </a:p>
        </p:txBody>
      </p:sp>
    </p:spTree>
    <p:extLst>
      <p:ext uri="{BB962C8B-B14F-4D97-AF65-F5344CB8AC3E}">
        <p14:creationId xmlns:p14="http://schemas.microsoft.com/office/powerpoint/2010/main" val="422190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Policy</a:t>
            </a:r>
            <a:r>
              <a:rPr lang="en-US" baseline="0" dirty="0" smtClean="0"/>
              <a:t> makers can make the provider care about the client through well-designed contract. Difficult to design well and manage well but expertise can be contracted in</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Bigger problem may be how to make the policy makers care about the client in the first place. Elections not strong punishment mechanism (irregular, limited choice, </a:t>
            </a:r>
            <a:r>
              <a:rPr lang="en-US" baseline="0" dirty="0" err="1" smtClean="0"/>
              <a:t>behaviour</a:t>
            </a:r>
            <a:r>
              <a:rPr lang="en-US" baseline="0" dirty="0" smtClean="0"/>
              <a:t>/effort of policy makers not well observed and info dependent on quality of media)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8A0E06-6018-42EE-95EA-7CDDDC054A51}" type="slidenum">
              <a:rPr lang="en-US" smtClean="0"/>
              <a:pPr>
                <a:defRPr/>
              </a:pPr>
              <a:t>5</a:t>
            </a:fld>
            <a:endParaRPr lang="en-US"/>
          </a:p>
        </p:txBody>
      </p:sp>
    </p:spTree>
    <p:extLst>
      <p:ext uri="{BB962C8B-B14F-4D97-AF65-F5344CB8AC3E}">
        <p14:creationId xmlns:p14="http://schemas.microsoft.com/office/powerpoint/2010/main" val="39804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DELEGATING</a:t>
            </a:r>
            <a:r>
              <a:rPr lang="en-US" baseline="0" dirty="0" smtClean="0"/>
              <a:t> – you have need which you delegate, i.e. want a sandwich and ask take away café to make me one</a:t>
            </a:r>
          </a:p>
          <a:p>
            <a:r>
              <a:rPr lang="en-US" baseline="0" dirty="0" smtClean="0"/>
              <a:t>FINANCING – pay the sandwich shop for this</a:t>
            </a:r>
          </a:p>
          <a:p>
            <a:r>
              <a:rPr lang="en-US" baseline="0" dirty="0" smtClean="0"/>
              <a:t>PERFORMING – they do it</a:t>
            </a:r>
          </a:p>
          <a:p>
            <a:r>
              <a:rPr lang="en-US" baseline="0" dirty="0" smtClean="0"/>
              <a:t>INFORMING – through consuming sandwich</a:t>
            </a:r>
          </a:p>
          <a:p>
            <a:r>
              <a:rPr lang="en-US" baseline="0" dirty="0" smtClean="0"/>
              <a:t>ENFORCING – via repeat business affect profitability (some carrot or stick)</a:t>
            </a:r>
          </a:p>
          <a:p>
            <a:endParaRPr lang="en-US" baseline="0" dirty="0" smtClean="0"/>
          </a:p>
          <a:p>
            <a:r>
              <a:rPr lang="en-US" baseline="0" dirty="0" smtClean="0"/>
              <a:t>Problem with provider-client relationship – lacking all arrows from right to left </a:t>
            </a:r>
          </a:p>
          <a:p>
            <a:r>
              <a:rPr lang="en-US" baseline="0" dirty="0" smtClean="0"/>
              <a:t>Problem with policy maker –client </a:t>
            </a:r>
            <a:r>
              <a:rPr lang="en-US" baseline="0" dirty="0" err="1" smtClean="0"/>
              <a:t>relationsip</a:t>
            </a:r>
            <a:r>
              <a:rPr lang="en-US" baseline="0" dirty="0" smtClean="0"/>
              <a:t> –signals not clear/</a:t>
            </a:r>
            <a:r>
              <a:rPr lang="en-US" baseline="0" dirty="0" err="1" smtClean="0"/>
              <a:t>comm</a:t>
            </a:r>
            <a:r>
              <a:rPr lang="en-US" baseline="0" dirty="0" smtClean="0"/>
              <a:t>/info</a:t>
            </a:r>
          </a:p>
          <a:p>
            <a:r>
              <a:rPr lang="en-US" baseline="0" dirty="0" smtClean="0"/>
              <a:t>Problems with policy maker-provider relationship - INFORMING</a:t>
            </a:r>
            <a:endParaRPr lang="en-US" dirty="0"/>
          </a:p>
        </p:txBody>
      </p:sp>
      <p:sp>
        <p:nvSpPr>
          <p:cNvPr id="4" name="Slide Number Placeholder 3"/>
          <p:cNvSpPr>
            <a:spLocks noGrp="1"/>
          </p:cNvSpPr>
          <p:nvPr>
            <p:ph type="sldNum" sz="quarter" idx="10"/>
          </p:nvPr>
        </p:nvSpPr>
        <p:spPr/>
        <p:txBody>
          <a:bodyPr/>
          <a:lstStyle/>
          <a:p>
            <a:pPr>
              <a:defRPr/>
            </a:pPr>
            <a:fld id="{228A0E06-6018-42EE-95EA-7CDDDC054A51}" type="slidenum">
              <a:rPr lang="en-US" smtClean="0"/>
              <a:pPr>
                <a:defRPr/>
              </a:pPr>
              <a:t>6</a:t>
            </a:fld>
            <a:endParaRPr lang="en-US"/>
          </a:p>
        </p:txBody>
      </p:sp>
    </p:spTree>
    <p:extLst>
      <p:ext uri="{BB962C8B-B14F-4D97-AF65-F5344CB8AC3E}">
        <p14:creationId xmlns:p14="http://schemas.microsoft.com/office/powerpoint/2010/main" val="234994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For this analysis we limit ourselves to the subsample</a:t>
            </a:r>
            <a:r>
              <a:rPr lang="en-US" baseline="0" dirty="0" smtClean="0"/>
              <a:t> of health worker interactions where patients reported that they tested in the hypertensive stage 1 zone</a:t>
            </a:r>
          </a:p>
          <a:p>
            <a:r>
              <a:rPr lang="en-US" dirty="0" smtClean="0"/>
              <a:t>2.</a:t>
            </a:r>
            <a:r>
              <a:rPr lang="en-US" baseline="0" dirty="0" smtClean="0"/>
              <a:t> Failed visit: no diagnosis or wrong diagnosis and no follow-up visit recommended</a:t>
            </a:r>
          </a:p>
          <a:p>
            <a:pPr marL="0" indent="0">
              <a:buNone/>
            </a:pPr>
            <a:r>
              <a:rPr lang="en-ZA" sz="1200" dirty="0" smtClean="0">
                <a:solidFill>
                  <a:schemeClr val="bg1"/>
                </a:solidFill>
              </a:rPr>
              <a:t>Nurse said whoever sent me to have my blood pressure measured must not have been in their right mind </a:t>
            </a:r>
          </a:p>
          <a:p>
            <a:pPr marL="0" indent="0">
              <a:buNone/>
            </a:pPr>
            <a:r>
              <a:rPr lang="en-ZA" sz="1200" dirty="0" smtClean="0">
                <a:solidFill>
                  <a:schemeClr val="bg1"/>
                </a:solidFill>
              </a:rPr>
              <a:t>3-yr old child with serious respiratory issues sent away because of 14h00 meeting by nurses</a:t>
            </a:r>
          </a:p>
          <a:p>
            <a:pPr marL="0" indent="0">
              <a:buNone/>
            </a:pPr>
            <a:r>
              <a:rPr lang="en-ZA" sz="1200" dirty="0" smtClean="0">
                <a:solidFill>
                  <a:schemeClr val="bg1"/>
                </a:solidFill>
              </a:rPr>
              <a:t>Facility said they did not have equipment to measure blood pressure Nurse wrote down the BP measurement of 152/84  on piece of paper but provided no diagnosis or consultation because she was too busy</a:t>
            </a:r>
          </a:p>
          <a:p>
            <a:pPr marL="0" indent="0">
              <a:buNone/>
            </a:pPr>
            <a:r>
              <a:rPr lang="en-US" sz="1200" dirty="0" smtClean="0">
                <a:solidFill>
                  <a:schemeClr val="bg1"/>
                </a:solidFill>
              </a:rPr>
              <a:t>One SP reported </a:t>
            </a:r>
            <a:r>
              <a:rPr lang="en-ZA" sz="1200" dirty="0" smtClean="0">
                <a:solidFill>
                  <a:schemeClr val="bg1"/>
                </a:solidFill>
              </a:rPr>
              <a:t>90 patients in the waiting room with one health worker</a:t>
            </a:r>
          </a:p>
          <a:p>
            <a:endParaRPr lang="en-ZA" dirty="0"/>
          </a:p>
        </p:txBody>
      </p:sp>
      <p:sp>
        <p:nvSpPr>
          <p:cNvPr id="4" name="Slide Number Placeholder 3"/>
          <p:cNvSpPr>
            <a:spLocks noGrp="1"/>
          </p:cNvSpPr>
          <p:nvPr>
            <p:ph type="sldNum" sz="quarter" idx="10"/>
          </p:nvPr>
        </p:nvSpPr>
        <p:spPr/>
        <p:txBody>
          <a:bodyPr/>
          <a:lstStyle/>
          <a:p>
            <a:fld id="{E4356406-E7A6-4797-9F6B-5AC566F43FE9}" type="slidenum">
              <a:rPr lang="en-ZA" smtClean="0"/>
              <a:t>7</a:t>
            </a:fld>
            <a:endParaRPr lang="en-ZA"/>
          </a:p>
        </p:txBody>
      </p:sp>
    </p:spTree>
    <p:extLst>
      <p:ext uri="{BB962C8B-B14F-4D97-AF65-F5344CB8AC3E}">
        <p14:creationId xmlns:p14="http://schemas.microsoft.com/office/powerpoint/2010/main" val="244491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c6224bf23_2_108:notes"/>
          <p:cNvSpPr txBox="1">
            <a:spLocks noGrp="1"/>
          </p:cNvSpPr>
          <p:nvPr>
            <p:ph type="body" idx="1"/>
          </p:nvPr>
        </p:nvSpPr>
        <p:spPr>
          <a:xfrm>
            <a:off x="679767" y="4777958"/>
            <a:ext cx="5438140" cy="3909239"/>
          </a:xfrm>
          <a:prstGeom prst="rect">
            <a:avLst/>
          </a:prstGeom>
        </p:spPr>
        <p:txBody>
          <a:bodyPr spcFirstLastPara="1" wrap="square" lIns="91000" tIns="45500" rIns="91000" bIns="45500" anchor="t" anchorCtr="0">
            <a:noAutofit/>
          </a:bodyPr>
          <a:lstStyle/>
          <a:p>
            <a:pPr marL="0" lvl="0" indent="0" algn="l" rtl="0">
              <a:spcBef>
                <a:spcPts val="0"/>
              </a:spcBef>
              <a:spcAft>
                <a:spcPts val="0"/>
              </a:spcAft>
              <a:buNone/>
            </a:pPr>
            <a:endParaRPr/>
          </a:p>
        </p:txBody>
      </p:sp>
      <p:sp>
        <p:nvSpPr>
          <p:cNvPr id="246" name="Google Shape;246;g25c6224bf23_2_10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78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only asked in GHS 2009</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9</a:t>
            </a:fld>
            <a:endParaRPr lang="en-ZA"/>
          </a:p>
        </p:txBody>
      </p:sp>
    </p:spTree>
    <p:extLst>
      <p:ext uri="{BB962C8B-B14F-4D97-AF65-F5344CB8AC3E}">
        <p14:creationId xmlns:p14="http://schemas.microsoft.com/office/powerpoint/2010/main" val="219001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c6224bf23_2_113:notes"/>
          <p:cNvSpPr txBox="1">
            <a:spLocks noGrp="1"/>
          </p:cNvSpPr>
          <p:nvPr>
            <p:ph type="body" idx="1"/>
          </p:nvPr>
        </p:nvSpPr>
        <p:spPr>
          <a:xfrm>
            <a:off x="679767" y="4777958"/>
            <a:ext cx="5438140" cy="3909239"/>
          </a:xfrm>
          <a:prstGeom prst="rect">
            <a:avLst/>
          </a:prstGeom>
        </p:spPr>
        <p:txBody>
          <a:bodyPr spcFirstLastPara="1" wrap="square" lIns="91000" tIns="45500" rIns="91000" bIns="45500" anchor="t" anchorCtr="0">
            <a:noAutofit/>
          </a:bodyPr>
          <a:lstStyle/>
          <a:p>
            <a:pPr marL="0" lvl="0" indent="0" algn="l" rtl="0">
              <a:spcBef>
                <a:spcPts val="0"/>
              </a:spcBef>
              <a:spcAft>
                <a:spcPts val="0"/>
              </a:spcAft>
              <a:buNone/>
            </a:pPr>
            <a:endParaRPr/>
          </a:p>
        </p:txBody>
      </p:sp>
      <p:sp>
        <p:nvSpPr>
          <p:cNvPr id="252" name="Google Shape;252;g25c6224bf23_2_1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15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Binding constraint</a:t>
            </a:r>
            <a:r>
              <a:rPr lang="en-GB" baseline="0" dirty="0" smtClean="0"/>
              <a:t>s --</a:t>
            </a:r>
            <a:r>
              <a:rPr lang="en-GB" dirty="0" smtClean="0"/>
              <a:t> conditions that must be remedied or they will delay progress) that impede efforts aimed at making these channels more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285750" indent="-285750">
              <a:buFont typeface="Arial" panose="020B0604020202020204" pitchFamily="34" charset="0"/>
              <a:buChar char="•"/>
            </a:pPr>
            <a:r>
              <a:rPr lang="en-GB" sz="1200" dirty="0" smtClean="0"/>
              <a:t>Devolution of power is crucial for local accountability because hospitals and health facilities cannot be held to account when they do not have authority to deal with citizens’ complaints</a:t>
            </a:r>
          </a:p>
          <a:p>
            <a:pPr marL="285750" indent="-285750">
              <a:buFont typeface="Arial" panose="020B0604020202020204" pitchFamily="34" charset="0"/>
              <a:buChar char="•"/>
            </a:pPr>
            <a:r>
              <a:rPr lang="en-GB" sz="1200" dirty="0" smtClean="0"/>
              <a:t>Citizens can only make effective use of the available accountability channels if they know their rights, know what they can expect of health services and environmental health standards, and feel empowered to speak out, knowing that their voices matter and can make a difference (</a:t>
            </a:r>
            <a:r>
              <a:rPr lang="en-GB" sz="1200" dirty="0" err="1" smtClean="0"/>
              <a:t>Zwama</a:t>
            </a:r>
            <a:r>
              <a:rPr lang="en-GB" sz="1200" dirty="0" smtClean="0"/>
              <a:t>, et al. 2019)</a:t>
            </a:r>
          </a:p>
          <a:p>
            <a:pPr marL="285750" indent="-285750">
              <a:buFont typeface="Arial" panose="020B0604020202020204" pitchFamily="34" charset="0"/>
              <a:buChar char="•"/>
            </a:pPr>
            <a:r>
              <a:rPr lang="en-GB" sz="1200" dirty="0" smtClean="0"/>
              <a:t>Accountability requires transparency, and accurate and updated local indicators to help communities and patients assess and evaluate local service provision and environmental health (</a:t>
            </a:r>
            <a:r>
              <a:rPr lang="en-GB" sz="1200" dirty="0" err="1" smtClean="0"/>
              <a:t>Ebrahim</a:t>
            </a:r>
            <a:r>
              <a:rPr lang="en-GB" sz="1200" dirty="0" smtClean="0"/>
              <a:t> &amp; </a:t>
            </a:r>
            <a:r>
              <a:rPr lang="en-GB" sz="1200" dirty="0" err="1" smtClean="0"/>
              <a:t>Weisband</a:t>
            </a:r>
            <a:r>
              <a:rPr lang="en-GB" sz="1200" dirty="0" smtClean="0"/>
              <a:t>, 2007; Potts, 2008).</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11</a:t>
            </a:fld>
            <a:endParaRPr lang="en-ZA"/>
          </a:p>
        </p:txBody>
      </p:sp>
    </p:spTree>
    <p:extLst>
      <p:ext uri="{BB962C8B-B14F-4D97-AF65-F5344CB8AC3E}">
        <p14:creationId xmlns:p14="http://schemas.microsoft.com/office/powerpoint/2010/main" val="70540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smtClean="0">
                <a:solidFill>
                  <a:schemeClr val="tx1"/>
                </a:solidFill>
                <a:effectLst/>
                <a:latin typeface="+mn-lt"/>
                <a:ea typeface="+mn-ea"/>
                <a:cs typeface="+mn-cs"/>
              </a:rPr>
              <a:t>The term “accountability” is now widely used in health policy statements and documents because this concept is universally accepted as essential for good governance. However, the meaning of the term has been diluted through overuse and by imprecise and vague use as a proxy for good governance. The literature on accountability explains the concept as a provider’s obligations to the people who need its services, such as the obligations of a government to the country’s citizens, or a hospital to the patients. The government’s obligation derives from its election by citizens as their representative (the “short arm” of accountability). In the case of medical service providers, the obligation has a more indirect derivation (the “long arm” of accountability). It comes from the government’s appointment of such providers, the providers’ contractual obligation to the government, the government’s obligation to the citizens, and the patients’ health needs. Providers can be contracted via salaried employment or via services rendered for a fee. The important point here is that while the government can contract out the delivery of a service, the responsibility for this service remains the government’s.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responsibility implies that citizens (in the case of this chapter, patients) have the right to ask the state (the provider) to explain why it made specific decisions and took certain actions. Citizens (patients) can assess and evaluate the decisions and actions of the state (the provider) and use their voice to complain and call for reform, but also to give positive feedback, call for penalties or mobilise communities to demand reforms. Figure 1 illustrates these roles and relationships. In line with the framework proposed by the Lancet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Global Health Commission on High Quality Health Systems, we have placed citizens and patients at the centre of this diagram (Kruk &amp; Pate, 2020). </a:t>
            </a:r>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Various institutional accountability support mechanisms can support, enhance and strengthen these accountability relationships. Media reporting can help to assess whether government and providers are meeting their responsibilities and giving prominence to patients’ grievances and reform agendas, making it more likely that their voices will be heard. NGOs play a similar role, but using different channels. Both civil society and the media can make patients aware of their rights and what they can expect (and demand) from providers and the government. The judicial system can enforce accountability in cases where responsibilities and obligations have been acknowledged as legal rights. In South Africa, all three mechanisms have been used well and effectively (Levy, Hirsh, Naidoo &amp; </a:t>
            </a:r>
            <a:r>
              <a:rPr lang="en-GB" sz="1200" kern="1200" dirty="0" err="1" smtClean="0">
                <a:solidFill>
                  <a:schemeClr val="tx1"/>
                </a:solidFill>
                <a:effectLst/>
                <a:latin typeface="+mn-lt"/>
                <a:ea typeface="+mn-ea"/>
                <a:cs typeface="+mn-cs"/>
              </a:rPr>
              <a:t>Nxele</a:t>
            </a:r>
            <a:r>
              <a:rPr lang="en-GB" sz="1200" kern="1200" dirty="0" smtClean="0">
                <a:solidFill>
                  <a:schemeClr val="tx1"/>
                </a:solidFill>
                <a:effectLst/>
                <a:latin typeface="+mn-lt"/>
                <a:ea typeface="+mn-ea"/>
                <a:cs typeface="+mn-cs"/>
              </a:rPr>
              <a:t>, 2021; </a:t>
            </a:r>
            <a:r>
              <a:rPr lang="en-GB" sz="1200" kern="1200" dirty="0" err="1" smtClean="0">
                <a:solidFill>
                  <a:schemeClr val="tx1"/>
                </a:solidFill>
                <a:effectLst/>
                <a:latin typeface="+mn-lt"/>
                <a:ea typeface="+mn-ea"/>
                <a:cs typeface="+mn-cs"/>
              </a:rPr>
              <a:t>Raith</a:t>
            </a:r>
            <a:r>
              <a:rPr lang="en-GB" sz="1200" kern="1200" dirty="0" smtClean="0">
                <a:solidFill>
                  <a:schemeClr val="tx1"/>
                </a:solidFill>
                <a:effectLst/>
                <a:latin typeface="+mn-lt"/>
                <a:ea typeface="+mn-ea"/>
                <a:cs typeface="+mn-cs"/>
              </a:rPr>
              <a:t> Foundation, 2020; Wasserman, 2020; Heywood, 2009; Pieterse, 2008).</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ibid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12</a:t>
            </a:fld>
            <a:endParaRPr lang="en-ZA"/>
          </a:p>
        </p:txBody>
      </p:sp>
    </p:spTree>
    <p:extLst>
      <p:ext uri="{BB962C8B-B14F-4D97-AF65-F5344CB8AC3E}">
        <p14:creationId xmlns:p14="http://schemas.microsoft.com/office/powerpoint/2010/main" val="94265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F55F3CD-25AA-4699-8540-858C4AA9168A}" type="datetime1">
              <a:rPr lang="en-ZA" smtClean="0"/>
              <a:pPr/>
              <a:t>2023/08/08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B0E3C44-F5F8-4713-A14D-166F07DD5BCC}" type="datetime1">
              <a:rPr lang="en-ZA" smtClean="0"/>
              <a:pPr/>
              <a:t>2023/08/08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D82D99-F730-4AB4-807B-61CF6D0F38E7}" type="datetime1">
              <a:rPr lang="en-ZA" smtClean="0"/>
              <a:pPr/>
              <a:t>2023/08/08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lvl1pPr>
              <a:defRPr>
                <a:solidFill>
                  <a:srgbClr val="C00000"/>
                </a:solidFill>
              </a:defRPr>
            </a:lvl1pPr>
          </a:lstStyle>
          <a:p>
            <a:r>
              <a:rPr lang="en-US" smtClean="0"/>
              <a:t>Click to edit Master title style</a:t>
            </a:r>
            <a:endParaRPr lang="en-ZA"/>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85A04A3-DAFF-491C-A208-36C23923B795}" type="datetime1">
              <a:rPr lang="en-ZA" smtClean="0"/>
              <a:pPr/>
              <a:t>2023/08/08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pic>
        <p:nvPicPr>
          <p:cNvPr id="8"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66"/>
          <a:stretch/>
        </p:blipFill>
        <p:spPr bwMode="auto">
          <a:xfrm>
            <a:off x="7956376" y="6381328"/>
            <a:ext cx="989969" cy="31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9359C-90A8-4CF7-AE2E-6DA8B228B972}" type="datetime1">
              <a:rPr lang="en-ZA" smtClean="0"/>
              <a:pPr/>
              <a:t>2023/08/08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AF07277-6135-4FA1-945A-3254859E33D1}" type="datetime1">
              <a:rPr lang="en-ZA" smtClean="0"/>
              <a:pPr/>
              <a:t>2023/08/08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BA2D41D-86DD-411B-9505-3206B4B1A5DC}" type="datetime1">
              <a:rPr lang="en-ZA" smtClean="0"/>
              <a:pPr/>
              <a:t>2023/08/08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DEE0A88-DA98-4EA4-9BE3-DD28F45DC06F}" type="datetime1">
              <a:rPr lang="en-ZA" smtClean="0"/>
              <a:pPr/>
              <a:t>2023/08/08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11A45-F8A3-4A96-8498-DD20F4465EE1}" type="datetime1">
              <a:rPr lang="en-ZA" smtClean="0"/>
              <a:pPr/>
              <a:t>2023/08/08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9A5DE-9CAA-4E14-82CD-0A0B9B19A117}" type="datetime1">
              <a:rPr lang="en-ZA" smtClean="0"/>
              <a:pPr/>
              <a:t>2023/08/08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D898E-F9D4-42AB-A91B-E68168814BE9}" type="datetime1">
              <a:rPr lang="en-ZA" smtClean="0"/>
              <a:pPr/>
              <a:t>2023/08/08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A1DE-F2E8-49BB-8C32-09BC2E7E9A7D}" type="datetime1">
              <a:rPr lang="en-ZA" smtClean="0"/>
              <a:pPr/>
              <a:t>2023/08/08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B2511-D5A3-487A-82FF-4C039FEE504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8" y="34327"/>
            <a:ext cx="9144000" cy="6858000"/>
          </a:xfrm>
          <a:prstGeom prst="rect">
            <a:avLst/>
          </a:prstGeom>
        </p:spPr>
      </p:pic>
      <p:sp>
        <p:nvSpPr>
          <p:cNvPr id="2" name="Title 1"/>
          <p:cNvSpPr>
            <a:spLocks noGrp="1"/>
          </p:cNvSpPr>
          <p:nvPr>
            <p:ph type="ctrTitle"/>
          </p:nvPr>
        </p:nvSpPr>
        <p:spPr>
          <a:xfrm>
            <a:off x="1219362" y="1634992"/>
            <a:ext cx="7847248" cy="1470025"/>
          </a:xfrm>
          <a:noFill/>
          <a:ln>
            <a:noFill/>
          </a:ln>
        </p:spPr>
        <p:txBody>
          <a:bodyPr>
            <a:noAutofit/>
          </a:bodyPr>
          <a:lstStyle/>
          <a:p>
            <a:r>
              <a:rPr lang="en-ZA" b="1" dirty="0" smtClean="0"/>
              <a:t>NHI: Transparency</a:t>
            </a:r>
            <a:r>
              <a:rPr lang="en-ZA" b="1" dirty="0"/>
              <a:t>, Accountability, </a:t>
            </a:r>
            <a:r>
              <a:rPr lang="en-ZA" b="1" dirty="0" smtClean="0"/>
              <a:t>Monitoring</a:t>
            </a:r>
            <a:br>
              <a:rPr lang="en-ZA" b="1" dirty="0" smtClean="0"/>
            </a:br>
            <a:r>
              <a:rPr lang="en-ZA" b="1" dirty="0" smtClean="0"/>
              <a:t>&amp; </a:t>
            </a:r>
            <a:r>
              <a:rPr lang="en-ZA" b="1" dirty="0"/>
              <a:t>Evaluation</a:t>
            </a:r>
            <a:r>
              <a:rPr lang="en-ZA" dirty="0"/>
              <a:t>. </a:t>
            </a:r>
            <a:endParaRPr lang="af-ZA" sz="3800" dirty="0"/>
          </a:p>
        </p:txBody>
      </p:sp>
      <p:sp>
        <p:nvSpPr>
          <p:cNvPr id="3" name="Subtitle 2"/>
          <p:cNvSpPr>
            <a:spLocks noGrp="1"/>
          </p:cNvSpPr>
          <p:nvPr>
            <p:ph type="subTitle" idx="1"/>
          </p:nvPr>
        </p:nvSpPr>
        <p:spPr>
          <a:xfrm>
            <a:off x="1187624" y="3771065"/>
            <a:ext cx="7128792" cy="1440159"/>
          </a:xfrm>
          <a:noFill/>
        </p:spPr>
        <p:txBody>
          <a:bodyPr>
            <a:normAutofit/>
          </a:bodyPr>
          <a:lstStyle/>
          <a:p>
            <a:r>
              <a:rPr lang="en-US" b="1" dirty="0" err="1" smtClean="0">
                <a:solidFill>
                  <a:schemeClr val="tx1"/>
                </a:solidFill>
              </a:rPr>
              <a:t>Ronelle</a:t>
            </a:r>
            <a:r>
              <a:rPr lang="en-US" b="1" dirty="0" smtClean="0">
                <a:solidFill>
                  <a:schemeClr val="tx1"/>
                </a:solidFill>
              </a:rPr>
              <a:t> Burger</a:t>
            </a:r>
          </a:p>
          <a:p>
            <a:r>
              <a:rPr lang="en-US" dirty="0" smtClean="0">
                <a:solidFill>
                  <a:schemeClr val="tx1"/>
                </a:solidFill>
              </a:rPr>
              <a:t>Stellenbosch University</a:t>
            </a:r>
          </a:p>
        </p:txBody>
      </p:sp>
      <p:pic>
        <p:nvPicPr>
          <p:cNvPr id="6" name="Picture 5"/>
          <p:cNvPicPr>
            <a:picLocks noChangeAspect="1"/>
          </p:cNvPicPr>
          <p:nvPr/>
        </p:nvPicPr>
        <p:blipFill>
          <a:blip r:embed="rId4" cstate="print"/>
          <a:stretch>
            <a:fillRect/>
          </a:stretch>
        </p:blipFill>
        <p:spPr>
          <a:xfrm>
            <a:off x="3563887" y="5877272"/>
            <a:ext cx="2090553" cy="648072"/>
          </a:xfrm>
          <a:prstGeom prst="rect">
            <a:avLst/>
          </a:prstGeom>
        </p:spPr>
      </p:pic>
      <p:pic>
        <p:nvPicPr>
          <p:cNvPr id="7" name="Picture 6" descr="logostackleft300.jpg"/>
          <p:cNvPicPr/>
          <p:nvPr/>
        </p:nvPicPr>
        <p:blipFill>
          <a:blip r:embed="rId5" cstate="print"/>
          <a:srcRect/>
          <a:stretch>
            <a:fillRect/>
          </a:stretch>
        </p:blipFill>
        <p:spPr bwMode="auto">
          <a:xfrm>
            <a:off x="6444208" y="5877272"/>
            <a:ext cx="1872208" cy="648072"/>
          </a:xfrm>
          <a:prstGeom prst="rect">
            <a:avLst/>
          </a:prstGeom>
          <a:noFill/>
          <a:ln w="9525">
            <a:noFill/>
            <a:miter lim="800000"/>
            <a:headEnd/>
            <a:tailEnd/>
          </a:ln>
        </p:spPr>
      </p:pic>
    </p:spTree>
    <p:extLst>
      <p:ext uri="{BB962C8B-B14F-4D97-AF65-F5344CB8AC3E}">
        <p14:creationId xmlns:p14="http://schemas.microsoft.com/office/powerpoint/2010/main" val="2386745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4"/>
          <p:cNvPicPr preferRelativeResize="0"/>
          <p:nvPr/>
        </p:nvPicPr>
        <p:blipFill rotWithShape="1">
          <a:blip r:embed="rId3">
            <a:alphaModFix/>
          </a:blip>
          <a:srcRect/>
          <a:stretch/>
        </p:blipFill>
        <p:spPr>
          <a:xfrm>
            <a:off x="1691680" y="2780928"/>
            <a:ext cx="5348643" cy="3077790"/>
          </a:xfrm>
          <a:prstGeom prst="rect">
            <a:avLst/>
          </a:prstGeom>
          <a:noFill/>
          <a:ln>
            <a:noFill/>
          </a:ln>
        </p:spPr>
      </p:pic>
      <p:sp>
        <p:nvSpPr>
          <p:cNvPr id="255" name="Google Shape;255;p34"/>
          <p:cNvSpPr/>
          <p:nvPr/>
        </p:nvSpPr>
        <p:spPr>
          <a:xfrm>
            <a:off x="971600" y="1779913"/>
            <a:ext cx="7410733" cy="77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dirty="0">
                <a:solidFill>
                  <a:schemeClr val="dk1"/>
                </a:solidFill>
                <a:latin typeface="Calibri"/>
                <a:ea typeface="Calibri"/>
                <a:cs typeface="Calibri"/>
                <a:sym typeface="Calibri"/>
              </a:rPr>
              <a:t> % of TB testing patients who are offered HIV tests or asked about HIV status: Comparing facility manager assessments of compliance with patient information</a:t>
            </a:r>
            <a:endParaRPr sz="1600" b="1" dirty="0">
              <a:solidFill>
                <a:schemeClr val="dk1"/>
              </a:solidFill>
              <a:latin typeface="Calibri"/>
              <a:ea typeface="Calibri"/>
              <a:cs typeface="Calibri"/>
              <a:sym typeface="Calibri"/>
            </a:endParaRPr>
          </a:p>
        </p:txBody>
      </p:sp>
      <p:sp>
        <p:nvSpPr>
          <p:cNvPr id="256" name="Google Shape;256;p34"/>
          <p:cNvSpPr txBox="1">
            <a:spLocks noGrp="1"/>
          </p:cNvSpPr>
          <p:nvPr>
            <p:ph type="title"/>
          </p:nvPr>
        </p:nvSpPr>
        <p:spPr>
          <a:xfrm>
            <a:off x="467544" y="260648"/>
            <a:ext cx="8229600"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ts val="3000"/>
              <a:buFont typeface="Calibri"/>
              <a:buNone/>
            </a:pPr>
            <a:r>
              <a:rPr lang="en-GB" cap="none" dirty="0"/>
              <a:t>Accountability and information flows in facilities</a:t>
            </a:r>
            <a:endParaRPr cap="none" dirty="0"/>
          </a:p>
        </p:txBody>
      </p:sp>
      <p:sp>
        <p:nvSpPr>
          <p:cNvPr id="257" name="Google Shape;257;p34"/>
          <p:cNvSpPr txBox="1"/>
          <p:nvPr/>
        </p:nvSpPr>
        <p:spPr>
          <a:xfrm>
            <a:off x="1057703" y="6301348"/>
            <a:ext cx="3343700" cy="4656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GB" sz="1200" dirty="0">
                <a:solidFill>
                  <a:schemeClr val="dk1"/>
                </a:solidFill>
                <a:latin typeface="Calibri"/>
                <a:ea typeface="Calibri"/>
                <a:cs typeface="Calibri"/>
                <a:sym typeface="Calibri"/>
              </a:rPr>
              <a:t>Source: Analysis by presenter, 2016 data</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870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ZA" dirty="0" smtClean="0">
                <a:ea typeface="Calibri" panose="020F0502020204030204" pitchFamily="34" charset="0"/>
              </a:rPr>
              <a:t>Accountability and health in SA</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11</a:t>
            </a:fld>
            <a:endParaRPr lang="en-ZA"/>
          </a:p>
        </p:txBody>
      </p:sp>
      <p:sp>
        <p:nvSpPr>
          <p:cNvPr id="4" name="Rectangle 3"/>
          <p:cNvSpPr/>
          <p:nvPr/>
        </p:nvSpPr>
        <p:spPr>
          <a:xfrm>
            <a:off x="611560" y="1556792"/>
            <a:ext cx="8075240" cy="4924425"/>
          </a:xfrm>
          <a:prstGeom prst="rect">
            <a:avLst/>
          </a:prstGeom>
        </p:spPr>
        <p:txBody>
          <a:bodyPr wrap="square">
            <a:spAutoFit/>
          </a:bodyPr>
          <a:lstStyle/>
          <a:p>
            <a:pPr marL="285750" indent="-285750">
              <a:buFont typeface="Arial" panose="020B0604020202020204" pitchFamily="34" charset="0"/>
              <a:buChar char="•"/>
            </a:pPr>
            <a:r>
              <a:rPr lang="en-GB" sz="2200" b="1" dirty="0" smtClean="0"/>
              <a:t>More </a:t>
            </a:r>
            <a:r>
              <a:rPr lang="en-GB" sz="2200" b="1" dirty="0"/>
              <a:t>urgent and pertinent </a:t>
            </a:r>
            <a:r>
              <a:rPr lang="en-GB" sz="2200" dirty="0"/>
              <a:t>n</a:t>
            </a:r>
            <a:r>
              <a:rPr lang="en-GB" sz="2200" dirty="0" smtClean="0"/>
              <a:t>eed </a:t>
            </a:r>
            <a:r>
              <a:rPr lang="en-GB" sz="2200" dirty="0"/>
              <a:t>for enhanced community ownership </a:t>
            </a:r>
            <a:r>
              <a:rPr lang="en-GB" sz="2200" dirty="0" smtClean="0"/>
              <a:t>&amp; </a:t>
            </a:r>
            <a:r>
              <a:rPr lang="en-GB" sz="2200" dirty="0"/>
              <a:t>provider accountability </a:t>
            </a:r>
            <a:r>
              <a:rPr lang="en-GB" sz="2200" dirty="0" smtClean="0"/>
              <a:t>after era </a:t>
            </a:r>
            <a:r>
              <a:rPr lang="en-GB" sz="2200" dirty="0"/>
              <a:t>of government corruption and bureaucratic apathy under President Jacob </a:t>
            </a:r>
            <a:r>
              <a:rPr lang="en-GB" sz="2200" dirty="0" smtClean="0"/>
              <a:t>Zuma</a:t>
            </a:r>
          </a:p>
          <a:p>
            <a:pPr marL="742950" lvl="1" indent="-285750">
              <a:buFont typeface="Arial" panose="020B0604020202020204" pitchFamily="34" charset="0"/>
              <a:buChar char="•"/>
            </a:pPr>
            <a:r>
              <a:rPr lang="en-GB" sz="2000" dirty="0" smtClean="0"/>
              <a:t>Rising </a:t>
            </a:r>
            <a:r>
              <a:rPr lang="en-GB" sz="2000" dirty="0"/>
              <a:t>number of service delivery protests </a:t>
            </a:r>
            <a:r>
              <a:rPr lang="en-GB" sz="2000" dirty="0" smtClean="0"/>
              <a:t>evidence </a:t>
            </a:r>
            <a:r>
              <a:rPr lang="en-GB" sz="2000" dirty="0"/>
              <a:t>that communities are disgruntled </a:t>
            </a:r>
            <a:endParaRPr lang="en-GB" sz="2000" dirty="0" smtClean="0"/>
          </a:p>
          <a:p>
            <a:pPr marL="742950" lvl="1" indent="-285750">
              <a:buFont typeface="Arial" panose="020B0604020202020204" pitchFamily="34" charset="0"/>
              <a:buChar char="•"/>
            </a:pPr>
            <a:r>
              <a:rPr lang="en-GB" sz="2000" dirty="0" smtClean="0"/>
              <a:t>Available </a:t>
            </a:r>
            <a:r>
              <a:rPr lang="en-GB" sz="2000" dirty="0"/>
              <a:t>accountability channels </a:t>
            </a:r>
            <a:r>
              <a:rPr lang="en-GB" sz="2000" dirty="0" smtClean="0"/>
              <a:t> </a:t>
            </a:r>
            <a:r>
              <a:rPr lang="en-GB" sz="2000" dirty="0"/>
              <a:t>not perceived to be effective (</a:t>
            </a:r>
            <a:r>
              <a:rPr lang="en-GB" sz="2000" dirty="0" err="1"/>
              <a:t>Botes</a:t>
            </a:r>
            <a:r>
              <a:rPr lang="en-GB" sz="2000" dirty="0"/>
              <a:t>, 2018; </a:t>
            </a:r>
            <a:r>
              <a:rPr lang="en-GB" sz="2000" dirty="0" err="1"/>
              <a:t>Chenwi</a:t>
            </a:r>
            <a:r>
              <a:rPr lang="en-GB" sz="2000" dirty="0"/>
              <a:t> &amp; </a:t>
            </a:r>
            <a:r>
              <a:rPr lang="en-GB" sz="2000" dirty="0" err="1"/>
              <a:t>Tissington</a:t>
            </a:r>
            <a:r>
              <a:rPr lang="en-GB" sz="2000" dirty="0"/>
              <a:t>, 2010</a:t>
            </a:r>
            <a:r>
              <a:rPr lang="en-GB" sz="2000" dirty="0" smtClean="0"/>
              <a:t>)</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At </a:t>
            </a:r>
            <a:r>
              <a:rPr lang="en-GB" sz="2400" dirty="0"/>
              <a:t>least </a:t>
            </a:r>
            <a:r>
              <a:rPr lang="en-GB" sz="2400" b="1" dirty="0"/>
              <a:t>three binding constraints </a:t>
            </a:r>
            <a:r>
              <a:rPr lang="en-GB" sz="2400" dirty="0" smtClean="0"/>
              <a:t>to improved accountability</a:t>
            </a:r>
          </a:p>
          <a:p>
            <a:pPr marL="742950" lvl="1" indent="-285750">
              <a:buFont typeface="Arial" panose="020B0604020202020204" pitchFamily="34" charset="0"/>
              <a:buChar char="•"/>
            </a:pPr>
            <a:r>
              <a:rPr lang="en-GB" sz="2000" dirty="0" smtClean="0"/>
              <a:t>limited </a:t>
            </a:r>
            <a:r>
              <a:rPr lang="en-GB" sz="2000" dirty="0"/>
              <a:t>devolution of decision-making and power in </a:t>
            </a:r>
            <a:r>
              <a:rPr lang="en-GB" sz="2000" dirty="0" smtClean="0"/>
              <a:t>public </a:t>
            </a:r>
            <a:r>
              <a:rPr lang="en-GB" sz="2000" dirty="0"/>
              <a:t>health system</a:t>
            </a:r>
          </a:p>
          <a:p>
            <a:pPr marL="742950" lvl="1" indent="-285750">
              <a:buFont typeface="Arial" panose="020B0604020202020204" pitchFamily="34" charset="0"/>
              <a:buChar char="•"/>
            </a:pPr>
            <a:r>
              <a:rPr lang="en-GB" sz="2000" dirty="0" smtClean="0"/>
              <a:t>citizens</a:t>
            </a:r>
            <a:r>
              <a:rPr lang="en-GB" sz="2000" dirty="0"/>
              <a:t>’ feelings of </a:t>
            </a:r>
            <a:r>
              <a:rPr lang="en-GB" sz="2000" dirty="0" smtClean="0"/>
              <a:t>disempowerment; low </a:t>
            </a:r>
            <a:r>
              <a:rPr lang="en-GB" sz="2000" dirty="0"/>
              <a:t>expectations of health </a:t>
            </a:r>
            <a:r>
              <a:rPr lang="en-GB" sz="2000" dirty="0" smtClean="0"/>
              <a:t>providers</a:t>
            </a:r>
          </a:p>
          <a:p>
            <a:pPr marL="742950" lvl="1" indent="-285750">
              <a:buFont typeface="Arial" panose="020B0604020202020204" pitchFamily="34" charset="0"/>
              <a:buChar char="•"/>
            </a:pPr>
            <a:r>
              <a:rPr lang="en-GB" sz="2000" dirty="0" smtClean="0"/>
              <a:t>lack </a:t>
            </a:r>
            <a:r>
              <a:rPr lang="en-GB" sz="2000" dirty="0"/>
              <a:t>of timely access to information on local facilities, providers and environmental health local </a:t>
            </a:r>
            <a:r>
              <a:rPr lang="en-GB" sz="2000" dirty="0" smtClean="0"/>
              <a:t>indicators</a:t>
            </a:r>
          </a:p>
        </p:txBody>
      </p:sp>
    </p:spTree>
    <p:extLst>
      <p:ext uri="{BB962C8B-B14F-4D97-AF65-F5344CB8AC3E}">
        <p14:creationId xmlns:p14="http://schemas.microsoft.com/office/powerpoint/2010/main" val="260217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231977" y="4610694"/>
            <a:ext cx="1758951" cy="311983"/>
            <a:chOff x="1955797" y="4792134"/>
            <a:chExt cx="2345268" cy="415977"/>
          </a:xfrm>
        </p:grpSpPr>
        <p:sp>
          <p:nvSpPr>
            <p:cNvPr id="11" name="Rounded Rectangle 10"/>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955797" y="4792134"/>
              <a:ext cx="2345267" cy="400109"/>
            </a:xfrm>
            <a:prstGeom prst="rect">
              <a:avLst/>
            </a:prstGeom>
            <a:noFill/>
          </p:spPr>
          <p:txBody>
            <a:bodyPr wrap="square" rtlCol="0">
              <a:spAutoFit/>
            </a:bodyPr>
            <a:lstStyle/>
            <a:p>
              <a:pPr algn="ctr"/>
              <a:r>
                <a:rPr lang="en-US" sz="1350" dirty="0"/>
                <a:t> GOVERNMENT</a:t>
              </a:r>
            </a:p>
          </p:txBody>
        </p:sp>
      </p:grpSp>
      <p:grpSp>
        <p:nvGrpSpPr>
          <p:cNvPr id="23" name="Group 22"/>
          <p:cNvGrpSpPr/>
          <p:nvPr/>
        </p:nvGrpSpPr>
        <p:grpSpPr>
          <a:xfrm>
            <a:off x="3468767" y="3291054"/>
            <a:ext cx="1758950" cy="300082"/>
            <a:chOff x="389465" y="755055"/>
            <a:chExt cx="2345267" cy="400109"/>
          </a:xfrm>
        </p:grpSpPr>
        <p:sp>
          <p:nvSpPr>
            <p:cNvPr id="20" name="Rounded Rectangle 19"/>
            <p:cNvSpPr/>
            <p:nvPr/>
          </p:nvSpPr>
          <p:spPr>
            <a:xfrm>
              <a:off x="389465" y="755056"/>
              <a:ext cx="2345267"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630764" y="755055"/>
              <a:ext cx="1862667" cy="400109"/>
            </a:xfrm>
            <a:prstGeom prst="rect">
              <a:avLst/>
            </a:prstGeom>
            <a:noFill/>
          </p:spPr>
          <p:txBody>
            <a:bodyPr wrap="square" rtlCol="0">
              <a:spAutoFit/>
            </a:bodyPr>
            <a:lstStyle/>
            <a:p>
              <a:pPr algn="ctr"/>
              <a:r>
                <a:rPr lang="en-US" sz="1350" dirty="0"/>
                <a:t>PATIENTS</a:t>
              </a:r>
            </a:p>
          </p:txBody>
        </p:sp>
      </p:grpSp>
      <p:grpSp>
        <p:nvGrpSpPr>
          <p:cNvPr id="26" name="Group 25"/>
          <p:cNvGrpSpPr/>
          <p:nvPr/>
        </p:nvGrpSpPr>
        <p:grpSpPr>
          <a:xfrm>
            <a:off x="5786515" y="4610694"/>
            <a:ext cx="1758951" cy="311983"/>
            <a:chOff x="1955797" y="4792134"/>
            <a:chExt cx="2345268" cy="415977"/>
          </a:xfrm>
        </p:grpSpPr>
        <p:sp>
          <p:nvSpPr>
            <p:cNvPr id="27" name="Rounded Rectangle 26"/>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p:cNvSpPr txBox="1"/>
            <p:nvPr/>
          </p:nvSpPr>
          <p:spPr>
            <a:xfrm>
              <a:off x="1955797" y="4792134"/>
              <a:ext cx="2345267" cy="400109"/>
            </a:xfrm>
            <a:prstGeom prst="rect">
              <a:avLst/>
            </a:prstGeom>
            <a:noFill/>
          </p:spPr>
          <p:txBody>
            <a:bodyPr wrap="square" rtlCol="0">
              <a:spAutoFit/>
            </a:bodyPr>
            <a:lstStyle/>
            <a:p>
              <a:pPr algn="ctr"/>
              <a:r>
                <a:rPr lang="en-US" sz="1350" dirty="0"/>
                <a:t>PROVIDER</a:t>
              </a:r>
            </a:p>
          </p:txBody>
        </p:sp>
      </p:grpSp>
      <p:sp>
        <p:nvSpPr>
          <p:cNvPr id="31" name="TextBox 30"/>
          <p:cNvSpPr txBox="1"/>
          <p:nvPr/>
        </p:nvSpPr>
        <p:spPr>
          <a:xfrm>
            <a:off x="5873599" y="3118245"/>
            <a:ext cx="1689101" cy="300082"/>
          </a:xfrm>
          <a:prstGeom prst="rect">
            <a:avLst/>
          </a:prstGeom>
          <a:noFill/>
        </p:spPr>
        <p:txBody>
          <a:bodyPr wrap="square" rtlCol="0">
            <a:spAutoFit/>
          </a:bodyPr>
          <a:lstStyle/>
          <a:p>
            <a:pPr algn="ctr"/>
            <a:r>
              <a:rPr lang="en-US" sz="1350" i="1" dirty="0"/>
              <a:t>delivery of service</a:t>
            </a:r>
          </a:p>
        </p:txBody>
      </p:sp>
      <p:sp>
        <p:nvSpPr>
          <p:cNvPr id="32" name="TextBox 31"/>
          <p:cNvSpPr txBox="1"/>
          <p:nvPr/>
        </p:nvSpPr>
        <p:spPr>
          <a:xfrm>
            <a:off x="667320" y="4298711"/>
            <a:ext cx="1689101" cy="300082"/>
          </a:xfrm>
          <a:prstGeom prst="rect">
            <a:avLst/>
          </a:prstGeom>
          <a:noFill/>
        </p:spPr>
        <p:txBody>
          <a:bodyPr wrap="square" rtlCol="0">
            <a:spAutoFit/>
          </a:bodyPr>
          <a:lstStyle/>
          <a:p>
            <a:pPr algn="ctr"/>
            <a:r>
              <a:rPr lang="en-US" sz="1350" dirty="0">
                <a:solidFill>
                  <a:schemeClr val="tx2">
                    <a:lumMod val="60000"/>
                    <a:lumOff val="40000"/>
                  </a:schemeClr>
                </a:solidFill>
              </a:rPr>
              <a:t>responsibility</a:t>
            </a:r>
          </a:p>
        </p:txBody>
      </p:sp>
      <p:sp>
        <p:nvSpPr>
          <p:cNvPr id="49" name="TextBox 48"/>
          <p:cNvSpPr txBox="1"/>
          <p:nvPr/>
        </p:nvSpPr>
        <p:spPr>
          <a:xfrm>
            <a:off x="3167926" y="4786674"/>
            <a:ext cx="2368550" cy="507831"/>
          </a:xfrm>
          <a:prstGeom prst="rect">
            <a:avLst/>
          </a:prstGeom>
          <a:noFill/>
        </p:spPr>
        <p:txBody>
          <a:bodyPr wrap="square" rtlCol="0">
            <a:spAutoFit/>
          </a:bodyPr>
          <a:lstStyle/>
          <a:p>
            <a:pPr algn="ctr"/>
            <a:r>
              <a:rPr lang="en-US" sz="1350" i="1" dirty="0"/>
              <a:t>delivery delegated to provider </a:t>
            </a:r>
            <a:br>
              <a:rPr lang="en-US" sz="1350" i="1" dirty="0"/>
            </a:br>
            <a:r>
              <a:rPr lang="en-US" sz="1350" i="1" dirty="0"/>
              <a:t>via contract</a:t>
            </a:r>
          </a:p>
        </p:txBody>
      </p:sp>
      <p:cxnSp>
        <p:nvCxnSpPr>
          <p:cNvPr id="80" name="Straight Connector 79"/>
          <p:cNvCxnSpPr>
            <a:stCxn id="22" idx="0"/>
            <a:endCxn id="9" idx="2"/>
          </p:cNvCxnSpPr>
          <p:nvPr/>
        </p:nvCxnSpPr>
        <p:spPr>
          <a:xfrm flipH="1" flipV="1">
            <a:off x="4345062" y="3129935"/>
            <a:ext cx="3179" cy="1611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83664" y="3546557"/>
            <a:ext cx="1689101" cy="300082"/>
          </a:xfrm>
          <a:prstGeom prst="rect">
            <a:avLst/>
          </a:prstGeom>
          <a:noFill/>
        </p:spPr>
        <p:txBody>
          <a:bodyPr wrap="square" rtlCol="0">
            <a:spAutoFit/>
          </a:bodyPr>
          <a:lstStyle/>
          <a:p>
            <a:pPr algn="ctr"/>
            <a:r>
              <a:rPr lang="en-US" sz="1350" dirty="0">
                <a:solidFill>
                  <a:srgbClr val="C00000"/>
                </a:solidFill>
              </a:rPr>
              <a:t>rights </a:t>
            </a:r>
          </a:p>
        </p:txBody>
      </p:sp>
      <p:sp>
        <p:nvSpPr>
          <p:cNvPr id="41" name="TextBox 40"/>
          <p:cNvSpPr txBox="1"/>
          <p:nvPr/>
        </p:nvSpPr>
        <p:spPr>
          <a:xfrm>
            <a:off x="2323376" y="2721532"/>
            <a:ext cx="1689101" cy="300082"/>
          </a:xfrm>
          <a:prstGeom prst="rect">
            <a:avLst/>
          </a:prstGeom>
          <a:noFill/>
        </p:spPr>
        <p:txBody>
          <a:bodyPr wrap="square" rtlCol="0">
            <a:spAutoFit/>
          </a:bodyPr>
          <a:lstStyle/>
          <a:p>
            <a:pPr algn="ctr"/>
            <a:r>
              <a:rPr lang="en-US" sz="1350" dirty="0">
                <a:solidFill>
                  <a:srgbClr val="C00000"/>
                </a:solidFill>
              </a:rPr>
              <a:t>rights </a:t>
            </a:r>
          </a:p>
        </p:txBody>
      </p:sp>
      <p:sp>
        <p:nvSpPr>
          <p:cNvPr id="8" name="Rounded Rectangle 7"/>
          <p:cNvSpPr/>
          <p:nvPr/>
        </p:nvSpPr>
        <p:spPr>
          <a:xfrm>
            <a:off x="3477498" y="2838630"/>
            <a:ext cx="1758950" cy="3173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779912" y="2852936"/>
            <a:ext cx="1130300" cy="300082"/>
          </a:xfrm>
          <a:prstGeom prst="rect">
            <a:avLst/>
          </a:prstGeom>
          <a:solidFill>
            <a:schemeClr val="bg1"/>
          </a:solidFill>
        </p:spPr>
        <p:txBody>
          <a:bodyPr wrap="square" rtlCol="0">
            <a:spAutoFit/>
          </a:bodyPr>
          <a:lstStyle/>
          <a:p>
            <a:pPr algn="ctr"/>
            <a:r>
              <a:rPr lang="en-US" sz="1350" dirty="0"/>
              <a:t>CITIZENS</a:t>
            </a:r>
          </a:p>
        </p:txBody>
      </p:sp>
      <p:sp>
        <p:nvSpPr>
          <p:cNvPr id="43" name="Title 1"/>
          <p:cNvSpPr>
            <a:spLocks noGrp="1"/>
          </p:cNvSpPr>
          <p:nvPr>
            <p:ph type="title"/>
          </p:nvPr>
        </p:nvSpPr>
        <p:spPr>
          <a:xfrm>
            <a:off x="520698" y="347448"/>
            <a:ext cx="8229600" cy="1143000"/>
          </a:xfrm>
        </p:spPr>
        <p:txBody>
          <a:bodyPr>
            <a:normAutofit/>
          </a:bodyPr>
          <a:lstStyle/>
          <a:p>
            <a:r>
              <a:rPr lang="en-US" dirty="0" smtClean="0"/>
              <a:t>Health accountability system</a:t>
            </a:r>
            <a:endParaRPr lang="en-US" dirty="0"/>
          </a:p>
        </p:txBody>
      </p:sp>
      <p:cxnSp>
        <p:nvCxnSpPr>
          <p:cNvPr id="10" name="Elbow Connector 9"/>
          <p:cNvCxnSpPr>
            <a:stCxn id="28" idx="0"/>
            <a:endCxn id="20" idx="3"/>
          </p:cNvCxnSpPr>
          <p:nvPr/>
        </p:nvCxnSpPr>
        <p:spPr>
          <a:xfrm rot="16200000" flipV="1">
            <a:off x="5356285" y="3300988"/>
            <a:ext cx="1181139" cy="14382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1"/>
            <a:endCxn id="12" idx="0"/>
          </p:cNvCxnSpPr>
          <p:nvPr/>
        </p:nvCxnSpPr>
        <p:spPr>
          <a:xfrm rot="10800000" flipV="1">
            <a:off x="2111452" y="2997292"/>
            <a:ext cx="1366046" cy="16134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94678" y="2865607"/>
            <a:ext cx="1187007" cy="715581"/>
          </a:xfrm>
          <a:prstGeom prst="rect">
            <a:avLst/>
          </a:prstGeom>
          <a:noFill/>
        </p:spPr>
        <p:txBody>
          <a:bodyPr wrap="square" rtlCol="0">
            <a:spAutoFit/>
          </a:bodyPr>
          <a:lstStyle/>
          <a:p>
            <a:pPr algn="ctr"/>
            <a:r>
              <a:rPr lang="en-US" sz="1350" i="1" dirty="0" smtClean="0"/>
              <a:t>elect to represent  and govern</a:t>
            </a:r>
            <a:endParaRPr lang="en-US" sz="1350" i="1" dirty="0"/>
          </a:p>
        </p:txBody>
      </p:sp>
      <p:sp>
        <p:nvSpPr>
          <p:cNvPr id="63" name="TextBox 62"/>
          <p:cNvSpPr txBox="1"/>
          <p:nvPr/>
        </p:nvSpPr>
        <p:spPr>
          <a:xfrm>
            <a:off x="6459615" y="4019892"/>
            <a:ext cx="1689101" cy="507831"/>
          </a:xfrm>
          <a:prstGeom prst="rect">
            <a:avLst/>
          </a:prstGeom>
          <a:noFill/>
        </p:spPr>
        <p:txBody>
          <a:bodyPr wrap="square" rtlCol="0">
            <a:spAutoFit/>
          </a:bodyPr>
          <a:lstStyle/>
          <a:p>
            <a:pPr algn="ctr"/>
            <a:r>
              <a:rPr lang="en-US" sz="1350" dirty="0">
                <a:solidFill>
                  <a:schemeClr val="tx2">
                    <a:lumMod val="60000"/>
                    <a:lumOff val="40000"/>
                  </a:schemeClr>
                </a:solidFill>
              </a:rPr>
              <a:t>c</a:t>
            </a:r>
            <a:r>
              <a:rPr lang="en-US" sz="1350" dirty="0" smtClean="0">
                <a:solidFill>
                  <a:schemeClr val="tx2">
                    <a:lumMod val="60000"/>
                    <a:lumOff val="40000"/>
                  </a:schemeClr>
                </a:solidFill>
              </a:rPr>
              <a:t>ontractual responsibility</a:t>
            </a:r>
            <a:endParaRPr lang="en-US" sz="1350" dirty="0">
              <a:solidFill>
                <a:schemeClr val="tx2">
                  <a:lumMod val="60000"/>
                  <a:lumOff val="40000"/>
                </a:schemeClr>
              </a:solidFill>
            </a:endParaRPr>
          </a:p>
        </p:txBody>
      </p:sp>
      <p:cxnSp>
        <p:nvCxnSpPr>
          <p:cNvPr id="46" name="Straight Arrow Connector 45"/>
          <p:cNvCxnSpPr>
            <a:endCxn id="28" idx="1"/>
          </p:cNvCxnSpPr>
          <p:nvPr/>
        </p:nvCxnSpPr>
        <p:spPr>
          <a:xfrm flipV="1">
            <a:off x="2973727" y="4760735"/>
            <a:ext cx="2812788" cy="25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6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243009" y="5781313"/>
            <a:ext cx="1758951" cy="311983"/>
            <a:chOff x="1955797" y="4792134"/>
            <a:chExt cx="2345268" cy="415977"/>
          </a:xfrm>
        </p:grpSpPr>
        <p:sp>
          <p:nvSpPr>
            <p:cNvPr id="11" name="Rounded Rectangle 10"/>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955797" y="4792134"/>
              <a:ext cx="2345267" cy="400109"/>
            </a:xfrm>
            <a:prstGeom prst="rect">
              <a:avLst/>
            </a:prstGeom>
            <a:noFill/>
          </p:spPr>
          <p:txBody>
            <a:bodyPr wrap="square" rtlCol="0">
              <a:spAutoFit/>
            </a:bodyPr>
            <a:lstStyle/>
            <a:p>
              <a:pPr algn="ctr"/>
              <a:r>
                <a:rPr lang="en-US" sz="1350" dirty="0"/>
                <a:t> GOVERNMENT</a:t>
              </a:r>
            </a:p>
          </p:txBody>
        </p:sp>
      </p:grpSp>
      <p:grpSp>
        <p:nvGrpSpPr>
          <p:cNvPr id="23" name="Group 22"/>
          <p:cNvGrpSpPr/>
          <p:nvPr/>
        </p:nvGrpSpPr>
        <p:grpSpPr>
          <a:xfrm>
            <a:off x="3479799" y="4461673"/>
            <a:ext cx="1758950" cy="300082"/>
            <a:chOff x="389465" y="755055"/>
            <a:chExt cx="2345267" cy="400109"/>
          </a:xfrm>
        </p:grpSpPr>
        <p:sp>
          <p:nvSpPr>
            <p:cNvPr id="20" name="Rounded Rectangle 19"/>
            <p:cNvSpPr/>
            <p:nvPr/>
          </p:nvSpPr>
          <p:spPr>
            <a:xfrm>
              <a:off x="389465" y="755056"/>
              <a:ext cx="2345267"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630764" y="755055"/>
              <a:ext cx="1862667" cy="400109"/>
            </a:xfrm>
            <a:prstGeom prst="rect">
              <a:avLst/>
            </a:prstGeom>
            <a:noFill/>
          </p:spPr>
          <p:txBody>
            <a:bodyPr wrap="square" rtlCol="0">
              <a:spAutoFit/>
            </a:bodyPr>
            <a:lstStyle/>
            <a:p>
              <a:pPr algn="ctr"/>
              <a:r>
                <a:rPr lang="en-US" sz="1350" dirty="0"/>
                <a:t>PATIENTS</a:t>
              </a:r>
            </a:p>
          </p:txBody>
        </p:sp>
      </p:grpSp>
      <p:grpSp>
        <p:nvGrpSpPr>
          <p:cNvPr id="26" name="Group 25"/>
          <p:cNvGrpSpPr/>
          <p:nvPr/>
        </p:nvGrpSpPr>
        <p:grpSpPr>
          <a:xfrm>
            <a:off x="5797547" y="5781313"/>
            <a:ext cx="1758951" cy="311983"/>
            <a:chOff x="1955797" y="4792134"/>
            <a:chExt cx="2345268" cy="415977"/>
          </a:xfrm>
        </p:grpSpPr>
        <p:sp>
          <p:nvSpPr>
            <p:cNvPr id="27" name="Rounded Rectangle 26"/>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p:cNvSpPr txBox="1"/>
            <p:nvPr/>
          </p:nvSpPr>
          <p:spPr>
            <a:xfrm>
              <a:off x="1955797" y="4792134"/>
              <a:ext cx="2345267" cy="400109"/>
            </a:xfrm>
            <a:prstGeom prst="rect">
              <a:avLst/>
            </a:prstGeom>
            <a:noFill/>
          </p:spPr>
          <p:txBody>
            <a:bodyPr wrap="square" rtlCol="0">
              <a:spAutoFit/>
            </a:bodyPr>
            <a:lstStyle/>
            <a:p>
              <a:pPr algn="ctr"/>
              <a:r>
                <a:rPr lang="en-US" sz="1350" dirty="0"/>
                <a:t>PROVIDER</a:t>
              </a:r>
            </a:p>
          </p:txBody>
        </p:sp>
      </p:grpSp>
      <p:sp>
        <p:nvSpPr>
          <p:cNvPr id="29" name="TextBox 28"/>
          <p:cNvSpPr txBox="1"/>
          <p:nvPr/>
        </p:nvSpPr>
        <p:spPr>
          <a:xfrm>
            <a:off x="3784594" y="2516746"/>
            <a:ext cx="1130300" cy="300082"/>
          </a:xfrm>
          <a:prstGeom prst="rect">
            <a:avLst/>
          </a:prstGeom>
          <a:noFill/>
        </p:spPr>
        <p:txBody>
          <a:bodyPr wrap="square" rtlCol="0">
            <a:spAutoFit/>
          </a:bodyPr>
          <a:lstStyle/>
          <a:p>
            <a:pPr algn="ctr"/>
            <a:r>
              <a:rPr lang="en-US" sz="1350" dirty="0"/>
              <a:t>voice</a:t>
            </a:r>
          </a:p>
        </p:txBody>
      </p:sp>
      <p:sp>
        <p:nvSpPr>
          <p:cNvPr id="30" name="TextBox 29"/>
          <p:cNvSpPr txBox="1"/>
          <p:nvPr/>
        </p:nvSpPr>
        <p:spPr>
          <a:xfrm>
            <a:off x="3505194" y="3082449"/>
            <a:ext cx="1689101" cy="300082"/>
          </a:xfrm>
          <a:prstGeom prst="rect">
            <a:avLst/>
          </a:prstGeom>
          <a:noFill/>
        </p:spPr>
        <p:txBody>
          <a:bodyPr wrap="square" rtlCol="0">
            <a:spAutoFit/>
          </a:bodyPr>
          <a:lstStyle/>
          <a:p>
            <a:pPr algn="ctr"/>
            <a:r>
              <a:rPr lang="en-US" sz="1350" dirty="0"/>
              <a:t>evaluate &amp; assess</a:t>
            </a:r>
          </a:p>
        </p:txBody>
      </p:sp>
      <p:sp>
        <p:nvSpPr>
          <p:cNvPr id="31" name="TextBox 30"/>
          <p:cNvSpPr txBox="1"/>
          <p:nvPr/>
        </p:nvSpPr>
        <p:spPr>
          <a:xfrm>
            <a:off x="5884631" y="4288864"/>
            <a:ext cx="1689101" cy="300082"/>
          </a:xfrm>
          <a:prstGeom prst="rect">
            <a:avLst/>
          </a:prstGeom>
          <a:noFill/>
        </p:spPr>
        <p:txBody>
          <a:bodyPr wrap="square" rtlCol="0">
            <a:spAutoFit/>
          </a:bodyPr>
          <a:lstStyle/>
          <a:p>
            <a:pPr algn="ctr"/>
            <a:r>
              <a:rPr lang="en-US" sz="1350" i="1" dirty="0"/>
              <a:t>delivery of service</a:t>
            </a:r>
          </a:p>
        </p:txBody>
      </p:sp>
      <p:sp>
        <p:nvSpPr>
          <p:cNvPr id="32" name="TextBox 31"/>
          <p:cNvSpPr txBox="1"/>
          <p:nvPr/>
        </p:nvSpPr>
        <p:spPr>
          <a:xfrm>
            <a:off x="678352" y="5469330"/>
            <a:ext cx="1689101" cy="300082"/>
          </a:xfrm>
          <a:prstGeom prst="rect">
            <a:avLst/>
          </a:prstGeom>
          <a:noFill/>
        </p:spPr>
        <p:txBody>
          <a:bodyPr wrap="square" rtlCol="0">
            <a:spAutoFit/>
          </a:bodyPr>
          <a:lstStyle/>
          <a:p>
            <a:pPr algn="ctr"/>
            <a:r>
              <a:rPr lang="en-US" sz="1350" dirty="0">
                <a:solidFill>
                  <a:schemeClr val="tx2">
                    <a:lumMod val="60000"/>
                    <a:lumOff val="40000"/>
                  </a:schemeClr>
                </a:solidFill>
              </a:rPr>
              <a:t>responsibility</a:t>
            </a:r>
          </a:p>
        </p:txBody>
      </p:sp>
      <p:sp>
        <p:nvSpPr>
          <p:cNvPr id="49" name="TextBox 48"/>
          <p:cNvSpPr txBox="1"/>
          <p:nvPr/>
        </p:nvSpPr>
        <p:spPr>
          <a:xfrm>
            <a:off x="3178958" y="5957293"/>
            <a:ext cx="2368550" cy="507831"/>
          </a:xfrm>
          <a:prstGeom prst="rect">
            <a:avLst/>
          </a:prstGeom>
          <a:noFill/>
        </p:spPr>
        <p:txBody>
          <a:bodyPr wrap="square" rtlCol="0">
            <a:spAutoFit/>
          </a:bodyPr>
          <a:lstStyle/>
          <a:p>
            <a:pPr algn="ctr"/>
            <a:r>
              <a:rPr lang="en-US" sz="1350" i="1" dirty="0"/>
              <a:t>delivery delegated to provider </a:t>
            </a:r>
            <a:br>
              <a:rPr lang="en-US" sz="1350" i="1" dirty="0"/>
            </a:br>
            <a:r>
              <a:rPr lang="en-US" sz="1350" i="1" dirty="0"/>
              <a:t>via contract</a:t>
            </a:r>
          </a:p>
        </p:txBody>
      </p:sp>
      <p:grpSp>
        <p:nvGrpSpPr>
          <p:cNvPr id="50" name="Group 49"/>
          <p:cNvGrpSpPr/>
          <p:nvPr/>
        </p:nvGrpSpPr>
        <p:grpSpPr>
          <a:xfrm>
            <a:off x="5556248" y="2768464"/>
            <a:ext cx="1758951" cy="311983"/>
            <a:chOff x="1955797" y="4792134"/>
            <a:chExt cx="2345268" cy="415977"/>
          </a:xfrm>
        </p:grpSpPr>
        <p:sp>
          <p:nvSpPr>
            <p:cNvPr id="51" name="Rounded Rectangle 50"/>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1955797" y="4792134"/>
              <a:ext cx="2345267" cy="400109"/>
            </a:xfrm>
            <a:prstGeom prst="rect">
              <a:avLst/>
            </a:prstGeom>
            <a:noFill/>
          </p:spPr>
          <p:txBody>
            <a:bodyPr wrap="square" rtlCol="0">
              <a:spAutoFit/>
            </a:bodyPr>
            <a:lstStyle/>
            <a:p>
              <a:pPr algn="ctr"/>
              <a:r>
                <a:rPr lang="en-US" sz="1350" dirty="0"/>
                <a:t>MEDIA &amp; NGOs</a:t>
              </a:r>
            </a:p>
          </p:txBody>
        </p:sp>
      </p:grpSp>
      <p:sp>
        <p:nvSpPr>
          <p:cNvPr id="53" name="TextBox 52"/>
          <p:cNvSpPr txBox="1"/>
          <p:nvPr/>
        </p:nvSpPr>
        <p:spPr>
          <a:xfrm>
            <a:off x="3635896" y="1988840"/>
            <a:ext cx="1403351" cy="300082"/>
          </a:xfrm>
          <a:prstGeom prst="rect">
            <a:avLst/>
          </a:prstGeom>
          <a:noFill/>
        </p:spPr>
        <p:txBody>
          <a:bodyPr wrap="square" rtlCol="0">
            <a:spAutoFit/>
          </a:bodyPr>
          <a:lstStyle/>
          <a:p>
            <a:pPr algn="ctr"/>
            <a:r>
              <a:rPr lang="en-US" sz="1350" dirty="0"/>
              <a:t>consequences</a:t>
            </a:r>
          </a:p>
        </p:txBody>
      </p:sp>
      <p:grpSp>
        <p:nvGrpSpPr>
          <p:cNvPr id="54" name="Group 53"/>
          <p:cNvGrpSpPr/>
          <p:nvPr/>
        </p:nvGrpSpPr>
        <p:grpSpPr>
          <a:xfrm>
            <a:off x="1416044" y="1990391"/>
            <a:ext cx="1758951" cy="311983"/>
            <a:chOff x="1955797" y="4792134"/>
            <a:chExt cx="2345268" cy="415977"/>
          </a:xfrm>
        </p:grpSpPr>
        <p:sp>
          <p:nvSpPr>
            <p:cNvPr id="55" name="Rounded Rectangle 54"/>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p:cNvSpPr txBox="1"/>
            <p:nvPr/>
          </p:nvSpPr>
          <p:spPr>
            <a:xfrm>
              <a:off x="1955797" y="4792134"/>
              <a:ext cx="2345267" cy="400109"/>
            </a:xfrm>
            <a:prstGeom prst="rect">
              <a:avLst/>
            </a:prstGeom>
            <a:noFill/>
          </p:spPr>
          <p:txBody>
            <a:bodyPr wrap="square" rtlCol="0">
              <a:spAutoFit/>
            </a:bodyPr>
            <a:lstStyle/>
            <a:p>
              <a:pPr algn="ctr"/>
              <a:r>
                <a:rPr lang="en-US" sz="1350" dirty="0"/>
                <a:t>JUDICIAL SYSTEM</a:t>
              </a:r>
            </a:p>
          </p:txBody>
        </p:sp>
      </p:grpSp>
      <p:cxnSp>
        <p:nvCxnSpPr>
          <p:cNvPr id="58" name="Straight Arrow Connector 57"/>
          <p:cNvCxnSpPr>
            <a:stCxn id="56" idx="3"/>
            <a:endCxn id="53" idx="1"/>
          </p:cNvCxnSpPr>
          <p:nvPr/>
        </p:nvCxnSpPr>
        <p:spPr>
          <a:xfrm flipV="1">
            <a:off x="3174995" y="2127339"/>
            <a:ext cx="615949" cy="155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2" idx="1"/>
          </p:cNvCxnSpPr>
          <p:nvPr/>
        </p:nvCxnSpPr>
        <p:spPr>
          <a:xfrm flipH="1" flipV="1">
            <a:off x="4660898" y="2656600"/>
            <a:ext cx="895350" cy="25036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2" idx="1"/>
          </p:cNvCxnSpPr>
          <p:nvPr/>
        </p:nvCxnSpPr>
        <p:spPr>
          <a:xfrm flipH="1">
            <a:off x="5057773" y="2906963"/>
            <a:ext cx="498475" cy="29779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412867" y="3077605"/>
            <a:ext cx="1758951" cy="311983"/>
            <a:chOff x="1955797" y="4792134"/>
            <a:chExt cx="2345268" cy="415977"/>
          </a:xfrm>
        </p:grpSpPr>
        <p:sp>
          <p:nvSpPr>
            <p:cNvPr id="71" name="Rounded Rectangle 70"/>
            <p:cNvSpPr/>
            <p:nvPr/>
          </p:nvSpPr>
          <p:spPr>
            <a:xfrm>
              <a:off x="1955798" y="4792134"/>
              <a:ext cx="2345267" cy="415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p:cNvSpPr txBox="1"/>
            <p:nvPr/>
          </p:nvSpPr>
          <p:spPr>
            <a:xfrm>
              <a:off x="1955797" y="4792134"/>
              <a:ext cx="2345267" cy="400109"/>
            </a:xfrm>
            <a:prstGeom prst="rect">
              <a:avLst/>
            </a:prstGeom>
            <a:noFill/>
          </p:spPr>
          <p:txBody>
            <a:bodyPr wrap="square" rtlCol="0">
              <a:spAutoFit/>
            </a:bodyPr>
            <a:lstStyle/>
            <a:p>
              <a:pPr algn="ctr"/>
              <a:r>
                <a:rPr lang="en-US" sz="1350" dirty="0"/>
                <a:t>INFORMATION</a:t>
              </a:r>
            </a:p>
          </p:txBody>
        </p:sp>
      </p:grpSp>
      <p:cxnSp>
        <p:nvCxnSpPr>
          <p:cNvPr id="73" name="Straight Arrow Connector 72"/>
          <p:cNvCxnSpPr>
            <a:stCxn id="71" idx="3"/>
          </p:cNvCxnSpPr>
          <p:nvPr/>
        </p:nvCxnSpPr>
        <p:spPr>
          <a:xfrm flipV="1">
            <a:off x="3171818" y="3231637"/>
            <a:ext cx="466725" cy="19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2" idx="0"/>
            <a:endCxn id="9" idx="2"/>
          </p:cNvCxnSpPr>
          <p:nvPr/>
        </p:nvCxnSpPr>
        <p:spPr>
          <a:xfrm flipH="1" flipV="1">
            <a:off x="4356094" y="4300554"/>
            <a:ext cx="3179" cy="161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349744" y="2247093"/>
            <a:ext cx="0" cy="28870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94696" y="4717176"/>
            <a:ext cx="1689101" cy="300082"/>
          </a:xfrm>
          <a:prstGeom prst="rect">
            <a:avLst/>
          </a:prstGeom>
          <a:noFill/>
        </p:spPr>
        <p:txBody>
          <a:bodyPr wrap="square" rtlCol="0">
            <a:spAutoFit/>
          </a:bodyPr>
          <a:lstStyle/>
          <a:p>
            <a:pPr algn="ctr"/>
            <a:r>
              <a:rPr lang="en-US" sz="1350" dirty="0">
                <a:solidFill>
                  <a:srgbClr val="C00000"/>
                </a:solidFill>
              </a:rPr>
              <a:t>rights </a:t>
            </a:r>
          </a:p>
        </p:txBody>
      </p:sp>
      <p:sp>
        <p:nvSpPr>
          <p:cNvPr id="41" name="TextBox 40"/>
          <p:cNvSpPr txBox="1"/>
          <p:nvPr/>
        </p:nvSpPr>
        <p:spPr>
          <a:xfrm>
            <a:off x="2334408" y="3892151"/>
            <a:ext cx="1689101" cy="300082"/>
          </a:xfrm>
          <a:prstGeom prst="rect">
            <a:avLst/>
          </a:prstGeom>
          <a:noFill/>
        </p:spPr>
        <p:txBody>
          <a:bodyPr wrap="square" rtlCol="0">
            <a:spAutoFit/>
          </a:bodyPr>
          <a:lstStyle/>
          <a:p>
            <a:pPr algn="ctr"/>
            <a:r>
              <a:rPr lang="en-US" sz="1350" dirty="0">
                <a:solidFill>
                  <a:srgbClr val="C00000"/>
                </a:solidFill>
              </a:rPr>
              <a:t>rights </a:t>
            </a:r>
          </a:p>
        </p:txBody>
      </p:sp>
      <p:cxnSp>
        <p:nvCxnSpPr>
          <p:cNvPr id="59" name="Straight Connector 58"/>
          <p:cNvCxnSpPr>
            <a:stCxn id="9" idx="0"/>
            <a:endCxn id="30" idx="2"/>
          </p:cNvCxnSpPr>
          <p:nvPr/>
        </p:nvCxnSpPr>
        <p:spPr>
          <a:xfrm flipH="1" flipV="1">
            <a:off x="4349744" y="3359448"/>
            <a:ext cx="6350" cy="664107"/>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88530" y="4009249"/>
            <a:ext cx="1758950" cy="3173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790944" y="4023555"/>
            <a:ext cx="1130300" cy="300082"/>
          </a:xfrm>
          <a:prstGeom prst="rect">
            <a:avLst/>
          </a:prstGeom>
          <a:solidFill>
            <a:schemeClr val="bg1"/>
          </a:solidFill>
        </p:spPr>
        <p:txBody>
          <a:bodyPr wrap="square" rtlCol="0">
            <a:spAutoFit/>
          </a:bodyPr>
          <a:lstStyle/>
          <a:p>
            <a:pPr algn="ctr"/>
            <a:r>
              <a:rPr lang="en-US" sz="1350" dirty="0"/>
              <a:t>CITIZENS</a:t>
            </a:r>
          </a:p>
        </p:txBody>
      </p:sp>
      <p:cxnSp>
        <p:nvCxnSpPr>
          <p:cNvPr id="79" name="Straight Connector 78"/>
          <p:cNvCxnSpPr>
            <a:stCxn id="29" idx="2"/>
            <a:endCxn id="30" idx="0"/>
          </p:cNvCxnSpPr>
          <p:nvPr/>
        </p:nvCxnSpPr>
        <p:spPr>
          <a:xfrm>
            <a:off x="4349744" y="2793746"/>
            <a:ext cx="0" cy="288704"/>
          </a:xfrm>
          <a:prstGeom prst="line">
            <a:avLst/>
          </a:prstGeom>
        </p:spPr>
        <p:style>
          <a:lnRef idx="1">
            <a:schemeClr val="accent1"/>
          </a:lnRef>
          <a:fillRef idx="0">
            <a:schemeClr val="accent1"/>
          </a:fillRef>
          <a:effectRef idx="0">
            <a:schemeClr val="accent1"/>
          </a:effectRef>
          <a:fontRef idx="minor">
            <a:schemeClr val="tx1"/>
          </a:fontRef>
        </p:style>
      </p:cxnSp>
      <p:sp>
        <p:nvSpPr>
          <p:cNvPr id="43" name="Title 1"/>
          <p:cNvSpPr>
            <a:spLocks noGrp="1"/>
          </p:cNvSpPr>
          <p:nvPr>
            <p:ph type="title"/>
          </p:nvPr>
        </p:nvSpPr>
        <p:spPr>
          <a:xfrm>
            <a:off x="520698" y="347448"/>
            <a:ext cx="8229600" cy="1143000"/>
          </a:xfrm>
        </p:spPr>
        <p:txBody>
          <a:bodyPr>
            <a:normAutofit/>
          </a:bodyPr>
          <a:lstStyle/>
          <a:p>
            <a:r>
              <a:rPr lang="en-US" dirty="0" smtClean="0"/>
              <a:t>Health accountability system</a:t>
            </a:r>
            <a:endParaRPr lang="en-US" dirty="0"/>
          </a:p>
        </p:txBody>
      </p:sp>
      <p:cxnSp>
        <p:nvCxnSpPr>
          <p:cNvPr id="10" name="Elbow Connector 9"/>
          <p:cNvCxnSpPr>
            <a:stCxn id="28" idx="0"/>
            <a:endCxn id="20" idx="3"/>
          </p:cNvCxnSpPr>
          <p:nvPr/>
        </p:nvCxnSpPr>
        <p:spPr>
          <a:xfrm rot="16200000" flipV="1">
            <a:off x="5367317" y="4471607"/>
            <a:ext cx="1181139" cy="14382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1"/>
            <a:endCxn id="12" idx="0"/>
          </p:cNvCxnSpPr>
          <p:nvPr/>
        </p:nvCxnSpPr>
        <p:spPr>
          <a:xfrm rot="10800000" flipV="1">
            <a:off x="2122484" y="4167911"/>
            <a:ext cx="1366046" cy="16134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5710" y="4036226"/>
            <a:ext cx="1187007" cy="715581"/>
          </a:xfrm>
          <a:prstGeom prst="rect">
            <a:avLst/>
          </a:prstGeom>
          <a:noFill/>
        </p:spPr>
        <p:txBody>
          <a:bodyPr wrap="square" rtlCol="0">
            <a:spAutoFit/>
          </a:bodyPr>
          <a:lstStyle/>
          <a:p>
            <a:pPr algn="ctr"/>
            <a:r>
              <a:rPr lang="en-US" sz="1350" i="1" dirty="0" smtClean="0"/>
              <a:t>elect to represent  and govern</a:t>
            </a:r>
            <a:endParaRPr lang="en-US" sz="1350" i="1" dirty="0"/>
          </a:p>
        </p:txBody>
      </p:sp>
      <p:sp>
        <p:nvSpPr>
          <p:cNvPr id="63" name="TextBox 62"/>
          <p:cNvSpPr txBox="1"/>
          <p:nvPr/>
        </p:nvSpPr>
        <p:spPr>
          <a:xfrm>
            <a:off x="6470647" y="5190511"/>
            <a:ext cx="1689101" cy="507831"/>
          </a:xfrm>
          <a:prstGeom prst="rect">
            <a:avLst/>
          </a:prstGeom>
          <a:noFill/>
        </p:spPr>
        <p:txBody>
          <a:bodyPr wrap="square" rtlCol="0">
            <a:spAutoFit/>
          </a:bodyPr>
          <a:lstStyle/>
          <a:p>
            <a:pPr algn="ctr"/>
            <a:r>
              <a:rPr lang="en-US" sz="1350" dirty="0">
                <a:solidFill>
                  <a:schemeClr val="tx2">
                    <a:lumMod val="60000"/>
                    <a:lumOff val="40000"/>
                  </a:schemeClr>
                </a:solidFill>
              </a:rPr>
              <a:t>c</a:t>
            </a:r>
            <a:r>
              <a:rPr lang="en-US" sz="1350" dirty="0" smtClean="0">
                <a:solidFill>
                  <a:schemeClr val="tx2">
                    <a:lumMod val="60000"/>
                    <a:lumOff val="40000"/>
                  </a:schemeClr>
                </a:solidFill>
              </a:rPr>
              <a:t>ontractual responsibility</a:t>
            </a:r>
            <a:endParaRPr lang="en-US" sz="1350" dirty="0">
              <a:solidFill>
                <a:schemeClr val="tx2">
                  <a:lumMod val="60000"/>
                  <a:lumOff val="40000"/>
                </a:schemeClr>
              </a:solidFill>
            </a:endParaRPr>
          </a:p>
        </p:txBody>
      </p:sp>
      <p:cxnSp>
        <p:nvCxnSpPr>
          <p:cNvPr id="46" name="Straight Arrow Connector 45"/>
          <p:cNvCxnSpPr>
            <a:stCxn id="12" idx="3"/>
            <a:endCxn id="28" idx="1"/>
          </p:cNvCxnSpPr>
          <p:nvPr/>
        </p:nvCxnSpPr>
        <p:spPr>
          <a:xfrm>
            <a:off x="3001959" y="5931354"/>
            <a:ext cx="27955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1105710" y="1772816"/>
            <a:ext cx="6450787"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620955" y="2157391"/>
            <a:ext cx="1268533" cy="923330"/>
          </a:xfrm>
          <a:prstGeom prst="rect">
            <a:avLst/>
          </a:prstGeom>
          <a:noFill/>
        </p:spPr>
        <p:txBody>
          <a:bodyPr wrap="square" rtlCol="0">
            <a:spAutoFit/>
          </a:bodyPr>
          <a:lstStyle/>
          <a:p>
            <a:pPr algn="ctr"/>
            <a:r>
              <a:rPr lang="en-US" sz="1350" i="1" dirty="0" smtClean="0"/>
              <a:t>Systems that facilitate empowerment of citizens</a:t>
            </a:r>
            <a:endParaRPr lang="en-US" sz="1350" i="1" dirty="0"/>
          </a:p>
        </p:txBody>
      </p:sp>
    </p:spTree>
    <p:extLst>
      <p:ext uri="{BB962C8B-B14F-4D97-AF65-F5344CB8AC3E}">
        <p14:creationId xmlns:p14="http://schemas.microsoft.com/office/powerpoint/2010/main" val="3530119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Required attributes of health system indicators to enhance accountability</a:t>
            </a:r>
            <a:endParaRPr lang="en-US" dirty="0"/>
          </a:p>
        </p:txBody>
      </p:sp>
      <p:sp>
        <p:nvSpPr>
          <p:cNvPr id="3" name="Slide Number Placeholder 2"/>
          <p:cNvSpPr>
            <a:spLocks noGrp="1"/>
          </p:cNvSpPr>
          <p:nvPr>
            <p:ph type="sldNum" sz="quarter" idx="12"/>
          </p:nvPr>
        </p:nvSpPr>
        <p:spPr/>
        <p:txBody>
          <a:bodyPr/>
          <a:lstStyle/>
          <a:p>
            <a:fld id="{555B2511-D5A3-487A-82FF-4C039FEE504B}" type="slidenum">
              <a:rPr lang="en-ZA" smtClean="0"/>
              <a:pPr/>
              <a:t>14</a:t>
            </a:fld>
            <a:endParaRPr lang="en-ZA"/>
          </a:p>
        </p:txBody>
      </p:sp>
      <p:graphicFrame>
        <p:nvGraphicFramePr>
          <p:cNvPr id="4" name="Table 3"/>
          <p:cNvGraphicFramePr>
            <a:graphicFrameLocks noGrp="1"/>
          </p:cNvGraphicFramePr>
          <p:nvPr>
            <p:extLst>
              <p:ext uri="{D42A27DB-BD31-4B8C-83A1-F6EECF244321}">
                <p14:modId xmlns:p14="http://schemas.microsoft.com/office/powerpoint/2010/main" val="878503572"/>
              </p:ext>
            </p:extLst>
          </p:nvPr>
        </p:nvGraphicFramePr>
        <p:xfrm>
          <a:off x="611557" y="1844824"/>
          <a:ext cx="7920882" cy="4694142"/>
        </p:xfrm>
        <a:graphic>
          <a:graphicData uri="http://schemas.openxmlformats.org/drawingml/2006/table">
            <a:tbl>
              <a:tblPr firstRow="1" firstCol="1" bandRow="1">
                <a:tableStyleId>{5C22544A-7EE6-4342-B048-85BDC9FD1C3A}</a:tableStyleId>
              </a:tblPr>
              <a:tblGrid>
                <a:gridCol w="1512171">
                  <a:extLst>
                    <a:ext uri="{9D8B030D-6E8A-4147-A177-3AD203B41FA5}">
                      <a16:colId xmlns:a16="http://schemas.microsoft.com/office/drawing/2014/main" val="1271139859"/>
                    </a:ext>
                  </a:extLst>
                </a:gridCol>
                <a:gridCol w="6408711">
                  <a:extLst>
                    <a:ext uri="{9D8B030D-6E8A-4147-A177-3AD203B41FA5}">
                      <a16:colId xmlns:a16="http://schemas.microsoft.com/office/drawing/2014/main" val="3029156325"/>
                    </a:ext>
                  </a:extLst>
                </a:gridCol>
              </a:tblGrid>
              <a:tr h="518749">
                <a:tc>
                  <a:txBody>
                    <a:bodyPr/>
                    <a:lstStyle/>
                    <a:p>
                      <a:pPr algn="l">
                        <a:lnSpc>
                          <a:spcPct val="107000"/>
                        </a:lnSpc>
                        <a:spcAft>
                          <a:spcPts val="600"/>
                        </a:spcAft>
                      </a:pPr>
                      <a:r>
                        <a:rPr lang="en-GB" sz="1600" dirty="0">
                          <a:effectLst/>
                        </a:rPr>
                        <a:t>Accountability dimensions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l">
                        <a:lnSpc>
                          <a:spcPct val="107000"/>
                        </a:lnSpc>
                        <a:spcAft>
                          <a:spcPts val="600"/>
                        </a:spcAft>
                      </a:pPr>
                      <a:r>
                        <a:rPr lang="en-GB" sz="1600">
                          <a:effectLst/>
                        </a:rPr>
                        <a:t>Associated requirements for information and indicators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8403944"/>
                  </a:ext>
                </a:extLst>
              </a:tr>
              <a:tr h="253487">
                <a:tc rowSpan="5">
                  <a:txBody>
                    <a:bodyPr/>
                    <a:lstStyle/>
                    <a:p>
                      <a:pPr algn="l">
                        <a:lnSpc>
                          <a:spcPct val="107000"/>
                        </a:lnSpc>
                        <a:spcAft>
                          <a:spcPts val="600"/>
                        </a:spcAft>
                      </a:pPr>
                      <a:r>
                        <a:rPr lang="en-GB" sz="1600" dirty="0">
                          <a:effectLst/>
                        </a:rPr>
                        <a:t>Assessment and evaluation of provider quality and environmental health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600"/>
                        </a:spcAft>
                      </a:pPr>
                      <a:r>
                        <a:rPr lang="en-GB" sz="1600">
                          <a:effectLst/>
                        </a:rPr>
                        <a:t>Widely viewed as credible, reliable and accurate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46716746"/>
                  </a:ext>
                </a:extLst>
              </a:tr>
              <a:tr h="518749">
                <a:tc vMerge="1">
                  <a:txBody>
                    <a:bodyPr/>
                    <a:lstStyle/>
                    <a:p>
                      <a:endParaRPr lang="en-US"/>
                    </a:p>
                  </a:txBody>
                  <a:tcPr/>
                </a:tc>
                <a:tc>
                  <a:txBody>
                    <a:bodyPr/>
                    <a:lstStyle/>
                    <a:p>
                      <a:pPr algn="l">
                        <a:lnSpc>
                          <a:spcPct val="107000"/>
                        </a:lnSpc>
                        <a:spcAft>
                          <a:spcPts val="600"/>
                        </a:spcAft>
                      </a:pPr>
                      <a:r>
                        <a:rPr lang="en-GB" sz="1600">
                          <a:effectLst/>
                        </a:rPr>
                        <a:t>Available at regular intervals, enabling tracking over time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56585618"/>
                  </a:ext>
                </a:extLst>
              </a:tr>
              <a:tr h="518749">
                <a:tc vMerge="1">
                  <a:txBody>
                    <a:bodyPr/>
                    <a:lstStyle/>
                    <a:p>
                      <a:endParaRPr lang="en-US"/>
                    </a:p>
                  </a:txBody>
                  <a:tcPr/>
                </a:tc>
                <a:tc>
                  <a:txBody>
                    <a:bodyPr/>
                    <a:lstStyle/>
                    <a:p>
                      <a:pPr algn="l">
                        <a:lnSpc>
                          <a:spcPct val="107000"/>
                        </a:lnSpc>
                        <a:spcAft>
                          <a:spcPts val="600"/>
                        </a:spcAft>
                      </a:pPr>
                      <a:r>
                        <a:rPr lang="en-GB" sz="1600">
                          <a:effectLst/>
                        </a:rPr>
                        <a:t>Timely availability and available at local level to identify facilities that need support at early stage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36146989"/>
                  </a:ext>
                </a:extLst>
              </a:tr>
              <a:tr h="784012">
                <a:tc vMerge="1">
                  <a:txBody>
                    <a:bodyPr/>
                    <a:lstStyle/>
                    <a:p>
                      <a:endParaRPr lang="en-US"/>
                    </a:p>
                  </a:txBody>
                  <a:tcPr/>
                </a:tc>
                <a:tc>
                  <a:txBody>
                    <a:bodyPr/>
                    <a:lstStyle/>
                    <a:p>
                      <a:pPr algn="l">
                        <a:lnSpc>
                          <a:spcPct val="107000"/>
                        </a:lnSpc>
                        <a:spcAft>
                          <a:spcPts val="600"/>
                        </a:spcAft>
                      </a:pPr>
                      <a:r>
                        <a:rPr lang="en-GB" sz="1600">
                          <a:effectLst/>
                        </a:rPr>
                        <a:t>Indicators that allow early identification of health system weaknesses (e.g. child obesity vs higher morbidity/mortality burden 40 years later)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18041096"/>
                  </a:ext>
                </a:extLst>
              </a:tr>
              <a:tr h="784012">
                <a:tc vMerge="1">
                  <a:txBody>
                    <a:bodyPr/>
                    <a:lstStyle/>
                    <a:p>
                      <a:endParaRPr lang="en-US"/>
                    </a:p>
                  </a:txBody>
                  <a:tcPr/>
                </a:tc>
                <a:tc>
                  <a:txBody>
                    <a:bodyPr/>
                    <a:lstStyle/>
                    <a:p>
                      <a:pPr algn="l">
                        <a:lnSpc>
                          <a:spcPct val="107000"/>
                        </a:lnSpc>
                        <a:spcAft>
                          <a:spcPts val="600"/>
                        </a:spcAft>
                      </a:pPr>
                      <a:r>
                        <a:rPr lang="en-GB" sz="1600">
                          <a:effectLst/>
                        </a:rPr>
                        <a:t>For assessing facility effectiveness: Clear measures of facility effectiveness that do not partly reflect community factors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70321137"/>
                  </a:ext>
                </a:extLst>
              </a:tr>
              <a:tr h="518749">
                <a:tc rowSpan="2">
                  <a:txBody>
                    <a:bodyPr/>
                    <a:lstStyle/>
                    <a:p>
                      <a:pPr algn="l">
                        <a:lnSpc>
                          <a:spcPct val="107000"/>
                        </a:lnSpc>
                        <a:spcAft>
                          <a:spcPts val="600"/>
                        </a:spcAft>
                      </a:pPr>
                      <a:r>
                        <a:rPr lang="en-GB" sz="1600" dirty="0">
                          <a:effectLst/>
                        </a:rPr>
                        <a:t>Patients’ voices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600"/>
                        </a:spcAft>
                      </a:pPr>
                      <a:r>
                        <a:rPr lang="en-GB" sz="1600">
                          <a:effectLst/>
                        </a:rPr>
                        <a:t>Easy to understand and interpret meaning of the indicator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31235562"/>
                  </a:ext>
                </a:extLst>
              </a:tr>
              <a:tr h="784012">
                <a:tc vMerge="1">
                  <a:txBody>
                    <a:bodyPr/>
                    <a:lstStyle/>
                    <a:p>
                      <a:endParaRPr lang="en-US"/>
                    </a:p>
                  </a:txBody>
                  <a:tcPr/>
                </a:tc>
                <a:tc>
                  <a:txBody>
                    <a:bodyPr/>
                    <a:lstStyle/>
                    <a:p>
                      <a:pPr algn="l">
                        <a:lnSpc>
                          <a:spcPct val="107000"/>
                        </a:lnSpc>
                        <a:spcAft>
                          <a:spcPts val="600"/>
                        </a:spcAft>
                      </a:pPr>
                      <a:r>
                        <a:rPr lang="en-GB" sz="1600" dirty="0">
                          <a:effectLst/>
                        </a:rPr>
                        <a:t>Clear why this indicator matters, communities and patient groups intuitively care about it and want to work towards 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41797100"/>
                  </a:ext>
                </a:extLst>
              </a:tr>
            </a:tbl>
          </a:graphicData>
        </a:graphic>
      </p:graphicFrame>
    </p:spTree>
    <p:extLst>
      <p:ext uri="{BB962C8B-B14F-4D97-AF65-F5344CB8AC3E}">
        <p14:creationId xmlns:p14="http://schemas.microsoft.com/office/powerpoint/2010/main" val="234401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ZA" dirty="0" smtClean="0">
                <a:ea typeface="Calibri" panose="020F0502020204030204" pitchFamily="34" charset="0"/>
              </a:rPr>
              <a:t>Shortfalls re health </a:t>
            </a:r>
            <a:br>
              <a:rPr lang="en-ZA" dirty="0" smtClean="0">
                <a:ea typeface="Calibri" panose="020F0502020204030204" pitchFamily="34" charset="0"/>
              </a:rPr>
            </a:br>
            <a:r>
              <a:rPr lang="en-ZA" dirty="0" smtClean="0">
                <a:ea typeface="Calibri" panose="020F0502020204030204" pitchFamily="34" charset="0"/>
              </a:rPr>
              <a:t>information systems</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15</a:t>
            </a:fld>
            <a:endParaRPr lang="en-ZA"/>
          </a:p>
        </p:txBody>
      </p:sp>
      <p:sp>
        <p:nvSpPr>
          <p:cNvPr id="4" name="Rectangle 3"/>
          <p:cNvSpPr/>
          <p:nvPr/>
        </p:nvSpPr>
        <p:spPr>
          <a:xfrm>
            <a:off x="457200" y="2060848"/>
            <a:ext cx="8229600" cy="3785652"/>
          </a:xfrm>
          <a:prstGeom prst="rect">
            <a:avLst/>
          </a:prstGeom>
        </p:spPr>
        <p:txBody>
          <a:bodyPr wrap="square">
            <a:spAutoFit/>
          </a:bodyPr>
          <a:lstStyle/>
          <a:p>
            <a:pPr marL="285750" indent="-285750">
              <a:buFont typeface="Arial" panose="020B0604020202020204" pitchFamily="34" charset="0"/>
              <a:buChar char="•"/>
            </a:pPr>
            <a:r>
              <a:rPr lang="en-GB" sz="2600" dirty="0" smtClean="0"/>
              <a:t>Shortcoming shortage </a:t>
            </a:r>
            <a:r>
              <a:rPr lang="en-GB" sz="2600" dirty="0"/>
              <a:t>of information on health system </a:t>
            </a:r>
            <a:r>
              <a:rPr lang="en-GB" sz="2600" dirty="0" smtClean="0"/>
              <a:t>performance</a:t>
            </a:r>
          </a:p>
          <a:p>
            <a:pPr marL="742950" lvl="1" indent="-285750">
              <a:buFont typeface="Arial" panose="020B0604020202020204" pitchFamily="34" charset="0"/>
              <a:buChar char="•"/>
            </a:pPr>
            <a:r>
              <a:rPr lang="en-GB" sz="2200" dirty="0" smtClean="0"/>
              <a:t>Very </a:t>
            </a:r>
            <a:r>
              <a:rPr lang="en-GB" sz="2200" dirty="0"/>
              <a:t>little data </a:t>
            </a:r>
            <a:r>
              <a:rPr lang="en-GB" sz="2200" dirty="0" smtClean="0"/>
              <a:t>available </a:t>
            </a:r>
            <a:r>
              <a:rPr lang="en-GB" sz="2200" dirty="0"/>
              <a:t>on </a:t>
            </a:r>
            <a:r>
              <a:rPr lang="en-GB" sz="2200" i="1" dirty="0" smtClean="0"/>
              <a:t>outcomes</a:t>
            </a:r>
            <a:endParaRPr lang="en-GB" sz="2200" dirty="0"/>
          </a:p>
          <a:p>
            <a:pPr marL="742950" lvl="1" indent="-285750">
              <a:buFont typeface="Arial" panose="020B0604020202020204" pitchFamily="34" charset="0"/>
              <a:buChar char="•"/>
            </a:pPr>
            <a:r>
              <a:rPr lang="en-GB" sz="2200" dirty="0"/>
              <a:t>e</a:t>
            </a:r>
            <a:r>
              <a:rPr lang="en-GB" sz="2200" dirty="0" smtClean="0"/>
              <a:t>.g. </a:t>
            </a:r>
            <a:r>
              <a:rPr lang="en-GB" sz="2200" dirty="0"/>
              <a:t>despite myocardial infarctions being a large part of the country’s disease burden, </a:t>
            </a:r>
            <a:r>
              <a:rPr lang="en-GB" sz="2200" dirty="0" smtClean="0"/>
              <a:t>no public </a:t>
            </a:r>
            <a:r>
              <a:rPr lang="en-GB" sz="2200" dirty="0"/>
              <a:t>data on how many occur each year, what percentage are fatal and how well hospitals manage </a:t>
            </a:r>
            <a:r>
              <a:rPr lang="en-GB" sz="2200" dirty="0" smtClean="0"/>
              <a:t>them</a:t>
            </a:r>
          </a:p>
          <a:p>
            <a:pPr marL="285750" indent="-285750">
              <a:buFont typeface="Arial" panose="020B0604020202020204" pitchFamily="34" charset="0"/>
              <a:buChar char="•"/>
            </a:pPr>
            <a:r>
              <a:rPr lang="en-GB" sz="2600" dirty="0" smtClean="0"/>
              <a:t>These shortcomings imply that performance </a:t>
            </a:r>
            <a:r>
              <a:rPr lang="en-GB" sz="2600" dirty="0"/>
              <a:t>management and planning and policy processes are blind to these </a:t>
            </a:r>
            <a:r>
              <a:rPr lang="en-GB" sz="2600" dirty="0" smtClean="0"/>
              <a:t>dimensions</a:t>
            </a:r>
            <a:endParaRPr lang="en-US" sz="2600" dirty="0">
              <a:latin typeface="+mj-lt"/>
              <a:ea typeface="Calibri" panose="020F0502020204030204" pitchFamily="34" charset="0"/>
            </a:endParaRPr>
          </a:p>
        </p:txBody>
      </p:sp>
    </p:spTree>
    <p:extLst>
      <p:ext uri="{BB962C8B-B14F-4D97-AF65-F5344CB8AC3E}">
        <p14:creationId xmlns:p14="http://schemas.microsoft.com/office/powerpoint/2010/main" val="378989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ZA" dirty="0" smtClean="0">
                <a:ea typeface="Calibri" panose="020F0502020204030204" pitchFamily="34" charset="0"/>
              </a:rPr>
              <a:t>Shortfalls re health </a:t>
            </a:r>
            <a:br>
              <a:rPr lang="en-ZA" dirty="0" smtClean="0">
                <a:ea typeface="Calibri" panose="020F0502020204030204" pitchFamily="34" charset="0"/>
              </a:rPr>
            </a:br>
            <a:r>
              <a:rPr lang="en-ZA" dirty="0" smtClean="0">
                <a:ea typeface="Calibri" panose="020F0502020204030204" pitchFamily="34" charset="0"/>
              </a:rPr>
              <a:t>information systems</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16</a:t>
            </a:fld>
            <a:endParaRPr lang="en-ZA"/>
          </a:p>
        </p:txBody>
      </p:sp>
      <p:sp>
        <p:nvSpPr>
          <p:cNvPr id="4" name="Rectangle 3"/>
          <p:cNvSpPr/>
          <p:nvPr/>
        </p:nvSpPr>
        <p:spPr>
          <a:xfrm>
            <a:off x="683568" y="1875899"/>
            <a:ext cx="7776864" cy="4493538"/>
          </a:xfrm>
          <a:prstGeom prst="rect">
            <a:avLst/>
          </a:prstGeom>
        </p:spPr>
        <p:txBody>
          <a:bodyPr wrap="square">
            <a:spAutoFit/>
          </a:bodyPr>
          <a:lstStyle/>
          <a:p>
            <a:pPr marL="285750" indent="-285750">
              <a:buFont typeface="Arial" panose="020B0604020202020204" pitchFamily="34" charset="0"/>
              <a:buChar char="•"/>
            </a:pPr>
            <a:r>
              <a:rPr lang="en-GB" sz="2200" dirty="0" smtClean="0"/>
              <a:t>Need more information </a:t>
            </a:r>
            <a:r>
              <a:rPr lang="en-GB" sz="2200" dirty="0"/>
              <a:t>on control of chronic </a:t>
            </a:r>
            <a:r>
              <a:rPr lang="en-GB" sz="2200" dirty="0" smtClean="0"/>
              <a:t>diseases</a:t>
            </a:r>
          </a:p>
          <a:p>
            <a:pPr marL="742950" lvl="1" indent="-285750">
              <a:buFont typeface="Arial" panose="020B0604020202020204" pitchFamily="34" charset="0"/>
              <a:buChar char="•"/>
            </a:pPr>
            <a:r>
              <a:rPr lang="en-GB" dirty="0" smtClean="0"/>
              <a:t>CCMDD </a:t>
            </a:r>
            <a:r>
              <a:rPr lang="en-GB" dirty="0"/>
              <a:t>data </a:t>
            </a:r>
            <a:r>
              <a:rPr lang="en-GB" dirty="0" smtClean="0"/>
              <a:t>can track dispensing  &amp; </a:t>
            </a:r>
            <a:r>
              <a:rPr lang="en-GB" dirty="0"/>
              <a:t>collection </a:t>
            </a:r>
            <a:r>
              <a:rPr lang="en-GB" dirty="0" smtClean="0"/>
              <a:t>of </a:t>
            </a:r>
            <a:r>
              <a:rPr lang="en-GB" dirty="0"/>
              <a:t>medication </a:t>
            </a:r>
            <a:endParaRPr lang="en-GB" dirty="0" smtClean="0"/>
          </a:p>
          <a:p>
            <a:pPr marL="742950" lvl="1" indent="-285750">
              <a:buFont typeface="Arial" panose="020B0604020202020204" pitchFamily="34" charset="0"/>
              <a:buChar char="•"/>
            </a:pPr>
            <a:r>
              <a:rPr lang="en-GB" dirty="0" smtClean="0"/>
              <a:t>But need suitable denominator to estimate % </a:t>
            </a:r>
            <a:r>
              <a:rPr lang="en-GB" dirty="0"/>
              <a:t>of patients diagnosed with hypertension who are on </a:t>
            </a:r>
            <a:r>
              <a:rPr lang="en-GB" dirty="0" smtClean="0"/>
              <a:t>medication</a:t>
            </a:r>
          </a:p>
          <a:p>
            <a:pPr marL="285750" indent="-285750">
              <a:buFont typeface="Arial" panose="020B0604020202020204" pitchFamily="34" charset="0"/>
              <a:buChar char="•"/>
            </a:pPr>
            <a:r>
              <a:rPr lang="en-GB" sz="2200" dirty="0"/>
              <a:t>Aggregated data on use of medicines cannot </a:t>
            </a:r>
            <a:r>
              <a:rPr lang="en-GB" sz="2200" dirty="0" smtClean="0"/>
              <a:t>help us to assess</a:t>
            </a:r>
          </a:p>
          <a:p>
            <a:pPr marL="742950" lvl="1" indent="-285750">
              <a:buFont typeface="Arial" panose="020B0604020202020204" pitchFamily="34" charset="0"/>
              <a:buChar char="•"/>
            </a:pPr>
            <a:r>
              <a:rPr lang="en-GB" dirty="0" smtClean="0"/>
              <a:t>drug adherence</a:t>
            </a:r>
          </a:p>
          <a:p>
            <a:pPr marL="742950" lvl="1" indent="-285750">
              <a:buFont typeface="Arial" panose="020B0604020202020204" pitchFamily="34" charset="0"/>
              <a:buChar char="•"/>
            </a:pPr>
            <a:r>
              <a:rPr lang="en-GB" dirty="0" smtClean="0"/>
              <a:t>evaluate </a:t>
            </a:r>
            <a:r>
              <a:rPr lang="en-GB" dirty="0"/>
              <a:t>drug </a:t>
            </a:r>
            <a:r>
              <a:rPr lang="en-GB" dirty="0" smtClean="0"/>
              <a:t>safety</a:t>
            </a:r>
          </a:p>
          <a:p>
            <a:pPr marL="742950" lvl="1" indent="-285750">
              <a:buFont typeface="Arial" panose="020B0604020202020204" pitchFamily="34" charset="0"/>
              <a:buChar char="•"/>
            </a:pPr>
            <a:r>
              <a:rPr lang="en-GB" dirty="0" smtClean="0"/>
              <a:t>or </a:t>
            </a:r>
            <a:r>
              <a:rPr lang="en-GB" dirty="0"/>
              <a:t>compare outcomes for different drug treatments</a:t>
            </a:r>
          </a:p>
          <a:p>
            <a:pPr marL="285750" indent="-285750">
              <a:buFont typeface="Arial" panose="020B0604020202020204" pitchFamily="34" charset="0"/>
              <a:buChar char="•"/>
            </a:pPr>
            <a:r>
              <a:rPr lang="en-GB" sz="2200" dirty="0" smtClean="0"/>
              <a:t>We need longitudinal data </a:t>
            </a:r>
            <a:r>
              <a:rPr lang="en-GB" sz="2200" dirty="0"/>
              <a:t>to </a:t>
            </a:r>
            <a:endParaRPr lang="en-GB" sz="2200" dirty="0" smtClean="0"/>
          </a:p>
          <a:p>
            <a:pPr marL="742950" lvl="1" indent="-285750">
              <a:buFont typeface="Arial" panose="020B0604020202020204" pitchFamily="34" charset="0"/>
              <a:buChar char="•"/>
            </a:pPr>
            <a:r>
              <a:rPr lang="en-GB" dirty="0" smtClean="0"/>
              <a:t>track </a:t>
            </a:r>
            <a:r>
              <a:rPr lang="en-GB" dirty="0"/>
              <a:t>patients across </a:t>
            </a:r>
            <a:r>
              <a:rPr lang="en-GB" dirty="0" smtClean="0"/>
              <a:t> system </a:t>
            </a:r>
          </a:p>
          <a:p>
            <a:pPr marL="742950" lvl="1" indent="-285750">
              <a:buFont typeface="Arial" panose="020B0604020202020204" pitchFamily="34" charset="0"/>
              <a:buChar char="•"/>
            </a:pPr>
            <a:r>
              <a:rPr lang="en-GB" dirty="0" smtClean="0"/>
              <a:t>examine </a:t>
            </a:r>
            <a:r>
              <a:rPr lang="en-GB" dirty="0"/>
              <a:t>continuity of care </a:t>
            </a:r>
            <a:r>
              <a:rPr lang="en-GB" dirty="0" smtClean="0"/>
              <a:t>and </a:t>
            </a:r>
            <a:r>
              <a:rPr lang="en-GB" dirty="0"/>
              <a:t>quality of patient management</a:t>
            </a:r>
          </a:p>
          <a:p>
            <a:pPr marL="285750" indent="-285750">
              <a:buFont typeface="Arial" panose="020B0604020202020204" pitchFamily="34" charset="0"/>
              <a:buChar char="•"/>
            </a:pPr>
            <a:r>
              <a:rPr lang="en-GB" sz="2200" dirty="0" smtClean="0"/>
              <a:t>Also, more detailed data vital for understanding inequalities</a:t>
            </a:r>
          </a:p>
          <a:p>
            <a:pPr marL="742950" lvl="1" indent="-285750">
              <a:buFont typeface="Arial" panose="020B0604020202020204" pitchFamily="34" charset="0"/>
              <a:buChar char="•"/>
            </a:pPr>
            <a:r>
              <a:rPr lang="en-GB" dirty="0" smtClean="0"/>
              <a:t>Aggregate </a:t>
            </a:r>
            <a:r>
              <a:rPr lang="en-GB" dirty="0"/>
              <a:t>data can obscure differences at small area level, such as sub-districts or individual facilities</a:t>
            </a:r>
          </a:p>
          <a:p>
            <a:pPr lvl="1"/>
            <a:endParaRPr lang="en-GB" dirty="0" smtClean="0"/>
          </a:p>
        </p:txBody>
      </p:sp>
    </p:spTree>
    <p:extLst>
      <p:ext uri="{BB962C8B-B14F-4D97-AF65-F5344CB8AC3E}">
        <p14:creationId xmlns:p14="http://schemas.microsoft.com/office/powerpoint/2010/main" val="1513728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ZA" dirty="0" smtClean="0">
                <a:ea typeface="Calibri" panose="020F0502020204030204" pitchFamily="34" charset="0"/>
              </a:rPr>
              <a:t>Shortfalls re health </a:t>
            </a:r>
            <a:br>
              <a:rPr lang="en-ZA" dirty="0" smtClean="0">
                <a:ea typeface="Calibri" panose="020F0502020204030204" pitchFamily="34" charset="0"/>
              </a:rPr>
            </a:br>
            <a:r>
              <a:rPr lang="en-ZA" dirty="0" smtClean="0">
                <a:ea typeface="Calibri" panose="020F0502020204030204" pitchFamily="34" charset="0"/>
              </a:rPr>
              <a:t>information systems</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17</a:t>
            </a:fld>
            <a:endParaRPr lang="en-ZA"/>
          </a:p>
        </p:txBody>
      </p:sp>
      <p:sp>
        <p:nvSpPr>
          <p:cNvPr id="4" name="Rectangle 3"/>
          <p:cNvSpPr/>
          <p:nvPr/>
        </p:nvSpPr>
        <p:spPr>
          <a:xfrm>
            <a:off x="611560" y="2204864"/>
            <a:ext cx="7776864" cy="4062651"/>
          </a:xfrm>
          <a:prstGeom prst="rect">
            <a:avLst/>
          </a:prstGeom>
        </p:spPr>
        <p:txBody>
          <a:bodyPr wrap="square">
            <a:spAutoFit/>
          </a:bodyPr>
          <a:lstStyle/>
          <a:p>
            <a:pPr marL="285750" indent="-285750">
              <a:buFont typeface="Arial" panose="020B0604020202020204" pitchFamily="34" charset="0"/>
              <a:buChar char="•"/>
            </a:pPr>
            <a:r>
              <a:rPr lang="en-GB" sz="2200" dirty="0" smtClean="0"/>
              <a:t>Shortage </a:t>
            </a:r>
            <a:r>
              <a:rPr lang="en-GB" sz="2200" dirty="0"/>
              <a:t>of data on </a:t>
            </a:r>
            <a:r>
              <a:rPr lang="en-GB" sz="2200" dirty="0" smtClean="0"/>
              <a:t>contribution </a:t>
            </a:r>
            <a:r>
              <a:rPr lang="en-GB" sz="2200" dirty="0"/>
              <a:t>of social and environmental factors to health </a:t>
            </a:r>
            <a:r>
              <a:rPr lang="en-GB" sz="2200" dirty="0" smtClean="0"/>
              <a:t>outcomes</a:t>
            </a:r>
          </a:p>
          <a:p>
            <a:pPr marL="742950" lvl="1" indent="-285750">
              <a:buFont typeface="Arial" panose="020B0604020202020204" pitchFamily="34" charset="0"/>
              <a:buChar char="•"/>
            </a:pPr>
            <a:r>
              <a:rPr lang="en-GB" dirty="0" smtClean="0"/>
              <a:t>e.g. </a:t>
            </a:r>
            <a:r>
              <a:rPr lang="en-GB" dirty="0"/>
              <a:t>education, social development, nutrition, water quality, air quality, sanitation and </a:t>
            </a:r>
            <a:r>
              <a:rPr lang="en-GB" dirty="0" smtClean="0"/>
              <a:t>housing</a:t>
            </a:r>
          </a:p>
          <a:p>
            <a:pPr marL="285750" indent="-285750">
              <a:buFont typeface="Arial" panose="020B0604020202020204" pitchFamily="34" charset="0"/>
              <a:buChar char="•"/>
            </a:pPr>
            <a:r>
              <a:rPr lang="en-GB" sz="2200" dirty="0" smtClean="0"/>
              <a:t>Crucial </a:t>
            </a:r>
            <a:r>
              <a:rPr lang="en-GB" sz="2200" dirty="0"/>
              <a:t>to invest in inter-sectoral data systems to promote and deepen </a:t>
            </a:r>
            <a:r>
              <a:rPr lang="en-GB" sz="2200" dirty="0" smtClean="0"/>
              <a:t>understanding </a:t>
            </a:r>
            <a:r>
              <a:rPr lang="en-GB" sz="2200" dirty="0"/>
              <a:t>of </a:t>
            </a:r>
            <a:r>
              <a:rPr lang="en-GB" sz="2200" dirty="0" smtClean="0"/>
              <a:t>social </a:t>
            </a:r>
            <a:r>
              <a:rPr lang="en-GB" sz="2200" dirty="0"/>
              <a:t>determinants of South Africa’s burden of </a:t>
            </a:r>
            <a:r>
              <a:rPr lang="en-GB" sz="2200" dirty="0" smtClean="0"/>
              <a:t>disease</a:t>
            </a:r>
          </a:p>
          <a:p>
            <a:pPr marL="742950" lvl="1" indent="-285750">
              <a:buFont typeface="Arial" panose="020B0604020202020204" pitchFamily="34" charset="0"/>
              <a:buChar char="•"/>
            </a:pPr>
            <a:r>
              <a:rPr lang="en-GB" dirty="0" smtClean="0"/>
              <a:t>Planned </a:t>
            </a:r>
            <a:r>
              <a:rPr lang="en-GB" dirty="0"/>
              <a:t>revival of </a:t>
            </a:r>
            <a:r>
              <a:rPr lang="en-GB" dirty="0" smtClean="0"/>
              <a:t>Blue </a:t>
            </a:r>
            <a:r>
              <a:rPr lang="en-GB" dirty="0"/>
              <a:t>Drop and Green Drop reporting systems on water and sewerage respectively </a:t>
            </a:r>
          </a:p>
          <a:p>
            <a:pPr marL="1200150" lvl="2" indent="-285750">
              <a:buFont typeface="Arial" panose="020B0604020202020204" pitchFamily="34" charset="0"/>
              <a:buChar char="•"/>
            </a:pPr>
            <a:r>
              <a:rPr lang="en-GB" dirty="0" smtClean="0"/>
              <a:t>launched </a:t>
            </a:r>
            <a:r>
              <a:rPr lang="en-GB" dirty="0"/>
              <a:t>in 2009 but disbanded in </a:t>
            </a:r>
            <a:r>
              <a:rPr lang="en-GB" dirty="0" smtClean="0"/>
              <a:t>2014</a:t>
            </a:r>
          </a:p>
          <a:p>
            <a:pPr marL="742950" lvl="1" indent="-285750">
              <a:buFont typeface="Arial" panose="020B0604020202020204" pitchFamily="34" charset="0"/>
              <a:buChar char="•"/>
            </a:pPr>
            <a:r>
              <a:rPr lang="en-GB" dirty="0" smtClean="0"/>
              <a:t>44</a:t>
            </a:r>
            <a:r>
              <a:rPr lang="en-GB" dirty="0"/>
              <a:t>% of </a:t>
            </a:r>
            <a:r>
              <a:rPr lang="en-GB" dirty="0" smtClean="0"/>
              <a:t>water </a:t>
            </a:r>
            <a:r>
              <a:rPr lang="en-GB" dirty="0"/>
              <a:t>treatment works and 56% of </a:t>
            </a:r>
            <a:r>
              <a:rPr lang="en-GB" dirty="0" smtClean="0"/>
              <a:t>waste </a:t>
            </a:r>
            <a:r>
              <a:rPr lang="en-GB" dirty="0"/>
              <a:t>water treatment works were classified as not working properly (DWAF, 2019:19</a:t>
            </a:r>
            <a:r>
              <a:rPr lang="en-GB" dirty="0" smtClean="0"/>
              <a:t>)</a:t>
            </a:r>
            <a:endParaRPr lang="en-US" dirty="0"/>
          </a:p>
          <a:p>
            <a:pPr marL="457200" indent="-457200">
              <a:buFont typeface="Arial" panose="020B0604020202020204" pitchFamily="34" charset="0"/>
              <a:buChar char="•"/>
            </a:pPr>
            <a:endParaRPr lang="en-US" sz="2200" dirty="0">
              <a:latin typeface="+mj-lt"/>
              <a:ea typeface="Calibri" panose="020F0502020204030204" pitchFamily="34" charset="0"/>
            </a:endParaRPr>
          </a:p>
        </p:txBody>
      </p:sp>
    </p:spTree>
    <p:extLst>
      <p:ext uri="{BB962C8B-B14F-4D97-AF65-F5344CB8AC3E}">
        <p14:creationId xmlns:p14="http://schemas.microsoft.com/office/powerpoint/2010/main" val="282826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8962"/>
            <a:ext cx="8229600" cy="1143000"/>
          </a:xfrm>
          <a:noFill/>
        </p:spPr>
        <p:txBody>
          <a:bodyPr>
            <a:normAutofit/>
          </a:bodyPr>
          <a:lstStyle/>
          <a:p>
            <a:r>
              <a:rPr lang="nl-NL" dirty="0">
                <a:solidFill>
                  <a:schemeClr val="tx1"/>
                </a:solidFill>
              </a:rPr>
              <a:t>Achieving the NHI vision</a:t>
            </a:r>
          </a:p>
        </p:txBody>
      </p:sp>
      <p:sp>
        <p:nvSpPr>
          <p:cNvPr id="3" name="Tijdelijke aanduiding voor inhoud 2"/>
          <p:cNvSpPr>
            <a:spLocks noGrp="1"/>
          </p:cNvSpPr>
          <p:nvPr>
            <p:ph idx="1"/>
          </p:nvPr>
        </p:nvSpPr>
        <p:spPr>
          <a:xfrm>
            <a:off x="457200" y="1916832"/>
            <a:ext cx="8229600" cy="4725144"/>
          </a:xfrm>
        </p:spPr>
        <p:txBody>
          <a:bodyPr>
            <a:normAutofit fontScale="92500"/>
          </a:bodyPr>
          <a:lstStyle/>
          <a:p>
            <a:r>
              <a:rPr lang="en-US" dirty="0" smtClean="0"/>
              <a:t>To achieve greater </a:t>
            </a:r>
            <a:r>
              <a:rPr lang="en-US" dirty="0"/>
              <a:t>solidarity </a:t>
            </a:r>
            <a:r>
              <a:rPr lang="en-US" dirty="0" smtClean="0"/>
              <a:t>over the long-term and improve health </a:t>
            </a:r>
            <a:r>
              <a:rPr lang="en-US" dirty="0"/>
              <a:t>outcomes </a:t>
            </a:r>
            <a:r>
              <a:rPr lang="en-US" dirty="0" smtClean="0"/>
              <a:t>need commitment to transparency and incremental improvements</a:t>
            </a:r>
            <a:endParaRPr lang="en-US" dirty="0"/>
          </a:p>
          <a:p>
            <a:pPr lvl="1"/>
            <a:r>
              <a:rPr lang="en-US" dirty="0"/>
              <a:t>Due to shared yardstick for private and public </a:t>
            </a:r>
            <a:r>
              <a:rPr lang="en-US" dirty="0" smtClean="0"/>
              <a:t>providers </a:t>
            </a:r>
            <a:r>
              <a:rPr lang="en-US" dirty="0" smtClean="0"/>
              <a:t>may need to </a:t>
            </a:r>
            <a:r>
              <a:rPr lang="en-US" dirty="0" smtClean="0"/>
              <a:t>start </a:t>
            </a:r>
            <a:r>
              <a:rPr lang="en-US" dirty="0"/>
              <a:t>with </a:t>
            </a:r>
            <a:r>
              <a:rPr lang="en-US" dirty="0" smtClean="0"/>
              <a:t>few basic measures</a:t>
            </a:r>
          </a:p>
          <a:p>
            <a:pPr lvl="1"/>
            <a:r>
              <a:rPr lang="en-US" dirty="0" smtClean="0"/>
              <a:t>Need </a:t>
            </a:r>
            <a:r>
              <a:rPr lang="en-US" dirty="0"/>
              <a:t>to ensure that </a:t>
            </a:r>
            <a:r>
              <a:rPr lang="en-US" dirty="0" smtClean="0"/>
              <a:t>these are</a:t>
            </a:r>
            <a:r>
              <a:rPr lang="en-US" dirty="0" smtClean="0"/>
              <a:t> reviewed and improved when feasible with aim to move towards facility-level </a:t>
            </a:r>
            <a:r>
              <a:rPr lang="en-US" dirty="0" smtClean="0"/>
              <a:t>effort-based outcome </a:t>
            </a:r>
            <a:r>
              <a:rPr lang="en-US" dirty="0" smtClean="0"/>
              <a:t>measures as these can function as engines for quality improvement</a:t>
            </a:r>
            <a:endParaRPr lang="en-US" dirty="0"/>
          </a:p>
        </p:txBody>
      </p:sp>
    </p:spTree>
    <p:extLst>
      <p:ext uri="{BB962C8B-B14F-4D97-AF65-F5344CB8AC3E}">
        <p14:creationId xmlns:p14="http://schemas.microsoft.com/office/powerpoint/2010/main" val="116047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a:solidFill>
            <a:schemeClr val="bg1"/>
          </a:solidFill>
        </p:spPr>
        <p:txBody>
          <a:bodyPr>
            <a:normAutofit/>
          </a:bodyPr>
          <a:lstStyle/>
          <a:p>
            <a:r>
              <a:rPr lang="nl-NL" dirty="0">
                <a:solidFill>
                  <a:schemeClr val="tx1"/>
                </a:solidFill>
              </a:rPr>
              <a:t>Achieving the NHI vision</a:t>
            </a:r>
          </a:p>
        </p:txBody>
      </p:sp>
      <p:sp>
        <p:nvSpPr>
          <p:cNvPr id="3" name="Tijdelijke aanduiding voor inhoud 2"/>
          <p:cNvSpPr>
            <a:spLocks noGrp="1"/>
          </p:cNvSpPr>
          <p:nvPr>
            <p:ph idx="1"/>
          </p:nvPr>
        </p:nvSpPr>
        <p:spPr>
          <a:xfrm>
            <a:off x="457200" y="1556792"/>
            <a:ext cx="8229600" cy="5085184"/>
          </a:xfrm>
        </p:spPr>
        <p:txBody>
          <a:bodyPr>
            <a:normAutofit/>
          </a:bodyPr>
          <a:lstStyle/>
          <a:p>
            <a:r>
              <a:rPr lang="en-US" dirty="0" smtClean="0"/>
              <a:t>NHI needs to monitor large </a:t>
            </a:r>
            <a:r>
              <a:rPr lang="en-US" dirty="0"/>
              <a:t>number of providers </a:t>
            </a:r>
            <a:r>
              <a:rPr lang="en-US" dirty="0" smtClean="0"/>
              <a:t>and much of this may be based on  </a:t>
            </a:r>
            <a:r>
              <a:rPr lang="en-US" dirty="0"/>
              <a:t>self-reported information</a:t>
            </a:r>
          </a:p>
          <a:p>
            <a:pPr marL="457200" lvl="1" indent="0">
              <a:buNone/>
            </a:pPr>
            <a:r>
              <a:rPr lang="en-US" dirty="0" smtClean="0"/>
              <a:t>Therefore:</a:t>
            </a:r>
          </a:p>
          <a:p>
            <a:pPr lvl="1"/>
            <a:r>
              <a:rPr lang="en-US" dirty="0" smtClean="0"/>
              <a:t>Crucial </a:t>
            </a:r>
            <a:r>
              <a:rPr lang="en-US" dirty="0"/>
              <a:t>to get communities on </a:t>
            </a:r>
            <a:r>
              <a:rPr lang="en-US" dirty="0" smtClean="0"/>
              <a:t>board</a:t>
            </a:r>
          </a:p>
          <a:p>
            <a:pPr lvl="1"/>
            <a:r>
              <a:rPr lang="en-US" dirty="0" smtClean="0"/>
              <a:t>Activating </a:t>
            </a:r>
            <a:r>
              <a:rPr lang="en-US" dirty="0"/>
              <a:t>community engagement channels such as hospital and clinic </a:t>
            </a:r>
            <a:r>
              <a:rPr lang="en-US" dirty="0" smtClean="0"/>
              <a:t>boards</a:t>
            </a:r>
          </a:p>
          <a:p>
            <a:pPr lvl="1"/>
            <a:r>
              <a:rPr lang="en-US" dirty="0" smtClean="0"/>
              <a:t>Mobile surveys of users as part of performance measures?</a:t>
            </a:r>
            <a:endParaRPr lang="en-US" dirty="0"/>
          </a:p>
          <a:p>
            <a:endParaRPr lang="en-ZA" dirty="0"/>
          </a:p>
        </p:txBody>
      </p:sp>
    </p:spTree>
    <p:extLst>
      <p:ext uri="{BB962C8B-B14F-4D97-AF65-F5344CB8AC3E}">
        <p14:creationId xmlns:p14="http://schemas.microsoft.com/office/powerpoint/2010/main" val="19067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normAutofit/>
          </a:bodyPr>
          <a:lstStyle/>
          <a:p>
            <a:r>
              <a:rPr lang="nl-NL" dirty="0">
                <a:solidFill>
                  <a:schemeClr val="tx1"/>
                </a:solidFill>
              </a:rPr>
              <a:t>NHI vision</a:t>
            </a:r>
          </a:p>
        </p:txBody>
      </p:sp>
      <p:sp>
        <p:nvSpPr>
          <p:cNvPr id="3" name="Tijdelijke aanduiding voor inhoud 2"/>
          <p:cNvSpPr>
            <a:spLocks noGrp="1"/>
          </p:cNvSpPr>
          <p:nvPr>
            <p:ph idx="1"/>
          </p:nvPr>
        </p:nvSpPr>
        <p:spPr>
          <a:xfrm>
            <a:off x="457200" y="1484784"/>
            <a:ext cx="8229600" cy="4968552"/>
          </a:xfrm>
        </p:spPr>
        <p:txBody>
          <a:bodyPr>
            <a:normAutofit fontScale="85000" lnSpcReduction="10000"/>
          </a:bodyPr>
          <a:lstStyle/>
          <a:p>
            <a:r>
              <a:rPr lang="nl-NL" dirty="0" smtClean="0"/>
              <a:t>Achieve </a:t>
            </a:r>
            <a:r>
              <a:rPr lang="nl-NL" dirty="0"/>
              <a:t>better health outcomes and promote c</a:t>
            </a:r>
            <a:r>
              <a:rPr lang="en-US" dirty="0" err="1"/>
              <a:t>ohesion</a:t>
            </a:r>
            <a:r>
              <a:rPr lang="en-US" dirty="0"/>
              <a:t>, solidarity and social justice </a:t>
            </a:r>
            <a:r>
              <a:rPr lang="en-US" dirty="0" smtClean="0"/>
              <a:t>in </a:t>
            </a:r>
            <a:r>
              <a:rPr lang="en-US" dirty="0"/>
              <a:t>health system</a:t>
            </a:r>
          </a:p>
          <a:p>
            <a:r>
              <a:rPr lang="en-US" dirty="0"/>
              <a:t>From NHI preamble: “Equitable, effective and efficient utilization of </a:t>
            </a:r>
            <a:r>
              <a:rPr lang="en-US" dirty="0" smtClean="0"/>
              <a:t>resources in </a:t>
            </a:r>
            <a:r>
              <a:rPr lang="en-US" dirty="0"/>
              <a:t>our health system”</a:t>
            </a:r>
          </a:p>
          <a:p>
            <a:r>
              <a:rPr lang="nl-NL" dirty="0" smtClean="0"/>
              <a:t>Currently inequality </a:t>
            </a:r>
            <a:r>
              <a:rPr lang="nl-NL" dirty="0"/>
              <a:t>in our society mirrored in our deeply divided and polarised health </a:t>
            </a:r>
            <a:r>
              <a:rPr lang="nl-NL" dirty="0" smtClean="0"/>
              <a:t>system with enduring health inequalities</a:t>
            </a:r>
            <a:endParaRPr lang="en-US" dirty="0" smtClean="0"/>
          </a:p>
          <a:p>
            <a:r>
              <a:rPr lang="en-US" dirty="0"/>
              <a:t>e</a:t>
            </a:r>
            <a:r>
              <a:rPr lang="en-US" dirty="0" smtClean="0"/>
              <a:t>.g. Research (Chao</a:t>
            </a:r>
            <a:r>
              <a:rPr lang="en-US" dirty="0"/>
              <a:t>, et al., </a:t>
            </a:r>
            <a:r>
              <a:rPr lang="en-US" dirty="0" smtClean="0"/>
              <a:t>2018) shows that in </a:t>
            </a:r>
            <a:r>
              <a:rPr lang="en-US" dirty="0"/>
              <a:t>2016 </a:t>
            </a:r>
            <a:endParaRPr lang="en-US" dirty="0"/>
          </a:p>
          <a:p>
            <a:pPr lvl="1"/>
            <a:r>
              <a:rPr lang="en-US" b="1" dirty="0" smtClean="0"/>
              <a:t>26 deaths </a:t>
            </a:r>
            <a:r>
              <a:rPr lang="en-US" dirty="0"/>
              <a:t>per 1000 live births amongst children under 5 in </a:t>
            </a:r>
            <a:r>
              <a:rPr lang="en-US" b="1" dirty="0" smtClean="0"/>
              <a:t>most </a:t>
            </a:r>
            <a:r>
              <a:rPr lang="en-US" b="1" dirty="0"/>
              <a:t>affluent wealth quintile </a:t>
            </a:r>
            <a:r>
              <a:rPr lang="en-US" b="1" dirty="0" smtClean="0"/>
              <a:t> (top 20%)</a:t>
            </a:r>
          </a:p>
          <a:p>
            <a:pPr lvl="1"/>
            <a:r>
              <a:rPr lang="en-US" b="1" dirty="0" smtClean="0"/>
              <a:t>60 deaths </a:t>
            </a:r>
            <a:r>
              <a:rPr lang="en-US" dirty="0"/>
              <a:t>per 1000 live births among their peers in the </a:t>
            </a:r>
            <a:r>
              <a:rPr lang="en-US" b="1" dirty="0"/>
              <a:t>bottom wealth </a:t>
            </a:r>
            <a:r>
              <a:rPr lang="en-US" b="1" dirty="0" smtClean="0"/>
              <a:t>quintile  (bottom 20%)</a:t>
            </a:r>
            <a:endParaRPr lang="nl-NL" b="1" dirty="0" smtClean="0"/>
          </a:p>
          <a:p>
            <a:endParaRPr lang="nl-NL" sz="3200" dirty="0"/>
          </a:p>
        </p:txBody>
      </p:sp>
    </p:spTree>
    <p:extLst>
      <p:ext uri="{BB962C8B-B14F-4D97-AF65-F5344CB8AC3E}">
        <p14:creationId xmlns:p14="http://schemas.microsoft.com/office/powerpoint/2010/main" val="229284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ZA" dirty="0" smtClean="0">
                <a:ea typeface="Calibri" panose="020F0502020204030204" pitchFamily="34" charset="0"/>
              </a:rPr>
              <a:t>Important </a:t>
            </a:r>
            <a:r>
              <a:rPr lang="en-ZA" dirty="0">
                <a:ea typeface="Calibri" panose="020F0502020204030204" pitchFamily="34" charset="0"/>
              </a:rPr>
              <a:t>recent innovations in transparency and information</a:t>
            </a:r>
          </a:p>
        </p:txBody>
      </p:sp>
      <p:sp>
        <p:nvSpPr>
          <p:cNvPr id="3" name="Slide Number Placeholder 2"/>
          <p:cNvSpPr>
            <a:spLocks noGrp="1"/>
          </p:cNvSpPr>
          <p:nvPr>
            <p:ph type="sldNum" sz="quarter" idx="12"/>
          </p:nvPr>
        </p:nvSpPr>
        <p:spPr/>
        <p:txBody>
          <a:bodyPr/>
          <a:lstStyle/>
          <a:p>
            <a:fld id="{555B2511-D5A3-487A-82FF-4C039FEE504B}" type="slidenum">
              <a:rPr lang="en-ZA" smtClean="0"/>
              <a:pPr/>
              <a:t>20</a:t>
            </a:fld>
            <a:endParaRPr lang="en-ZA"/>
          </a:p>
        </p:txBody>
      </p:sp>
      <p:sp>
        <p:nvSpPr>
          <p:cNvPr id="4" name="Rectangle 3"/>
          <p:cNvSpPr/>
          <p:nvPr/>
        </p:nvSpPr>
        <p:spPr>
          <a:xfrm>
            <a:off x="539552" y="1648821"/>
            <a:ext cx="7776864" cy="4985980"/>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mj-lt"/>
                <a:ea typeface="Calibri" panose="020F0502020204030204" pitchFamily="34" charset="0"/>
              </a:rPr>
              <a:t>Western </a:t>
            </a:r>
            <a:r>
              <a:rPr lang="en-GB" sz="2800" dirty="0">
                <a:latin typeface="+mj-lt"/>
                <a:ea typeface="Calibri" panose="020F0502020204030204" pitchFamily="34" charset="0"/>
              </a:rPr>
              <a:t>Cape Provincial Health Data </a:t>
            </a:r>
            <a:r>
              <a:rPr lang="en-GB" sz="2800" dirty="0" smtClean="0">
                <a:latin typeface="+mj-lt"/>
                <a:ea typeface="Calibri" panose="020F0502020204030204" pitchFamily="34" charset="0"/>
              </a:rPr>
              <a:t>Centre</a:t>
            </a:r>
          </a:p>
          <a:p>
            <a:pPr marL="800100" lvl="1" indent="-342900">
              <a:buFont typeface="Arial" panose="020B0604020202020204" pitchFamily="34" charset="0"/>
              <a:buChar char="•"/>
            </a:pPr>
            <a:r>
              <a:rPr lang="en-GB" sz="2000" dirty="0" smtClean="0"/>
              <a:t>Patient-level </a:t>
            </a:r>
            <a:r>
              <a:rPr lang="en-GB" sz="2000" dirty="0"/>
              <a:t>clinical data </a:t>
            </a:r>
            <a:r>
              <a:rPr lang="en-GB" sz="2000" dirty="0" smtClean="0"/>
              <a:t>linked across </a:t>
            </a:r>
            <a:r>
              <a:rPr lang="en-GB" sz="2000" dirty="0"/>
              <a:t>two dozen sources of data to </a:t>
            </a:r>
            <a:r>
              <a:rPr lang="en-GB" sz="2000" dirty="0" smtClean="0"/>
              <a:t>enable tracking of </a:t>
            </a:r>
            <a:r>
              <a:rPr lang="en-GB" sz="2000" dirty="0"/>
              <a:t>patient’s health journey over </a:t>
            </a:r>
            <a:r>
              <a:rPr lang="en-GB" sz="2000" dirty="0" smtClean="0"/>
              <a:t>time</a:t>
            </a:r>
            <a:endParaRPr lang="en-GB" sz="2000" dirty="0"/>
          </a:p>
          <a:p>
            <a:pPr marL="800100" lvl="1" indent="-342900">
              <a:buFont typeface="Arial" panose="020B0604020202020204" pitchFamily="34" charset="0"/>
              <a:buChar char="•"/>
            </a:pPr>
            <a:r>
              <a:rPr lang="en-GB" sz="2000" dirty="0" smtClean="0"/>
              <a:t>Data used </a:t>
            </a:r>
            <a:r>
              <a:rPr lang="en-GB" sz="2000" dirty="0"/>
              <a:t>to administer </a:t>
            </a:r>
            <a:r>
              <a:rPr lang="en-GB" sz="2000" dirty="0" smtClean="0"/>
              <a:t>telemedicine service for high-risk patients with </a:t>
            </a:r>
            <a:r>
              <a:rPr lang="en-GB" sz="2000" dirty="0"/>
              <a:t>co-morbidities (David et al., 2021</a:t>
            </a:r>
            <a:r>
              <a:rPr lang="en-GB" sz="2000" dirty="0" smtClean="0"/>
              <a:t>)</a:t>
            </a:r>
          </a:p>
          <a:p>
            <a:pPr marL="800100" lvl="1" indent="-342900">
              <a:buFont typeface="Arial" panose="020B0604020202020204" pitchFamily="34" charset="0"/>
              <a:buChar char="•"/>
            </a:pPr>
            <a:endParaRPr lang="en-US" sz="1200" dirty="0">
              <a:latin typeface="+mj-lt"/>
              <a:ea typeface="Calibri" panose="020F0502020204030204" pitchFamily="34" charset="0"/>
            </a:endParaRPr>
          </a:p>
          <a:p>
            <a:pPr marL="457200" indent="-457200">
              <a:buFont typeface="Arial" panose="020B0604020202020204" pitchFamily="34" charset="0"/>
              <a:buChar char="•"/>
            </a:pPr>
            <a:r>
              <a:rPr lang="en-GB" sz="2800" dirty="0" err="1" smtClean="0">
                <a:latin typeface="+mj-lt"/>
                <a:ea typeface="Calibri" panose="020F0502020204030204" pitchFamily="34" charset="0"/>
              </a:rPr>
              <a:t>Ritshidze</a:t>
            </a:r>
            <a:r>
              <a:rPr lang="en-GB" sz="2800" dirty="0" smtClean="0">
                <a:latin typeface="+mj-lt"/>
                <a:ea typeface="Calibri" panose="020F0502020204030204" pitchFamily="34" charset="0"/>
              </a:rPr>
              <a:t> </a:t>
            </a:r>
            <a:r>
              <a:rPr lang="en-GB" sz="2800" dirty="0">
                <a:latin typeface="+mj-lt"/>
                <a:ea typeface="Calibri" panose="020F0502020204030204" pitchFamily="34" charset="0"/>
              </a:rPr>
              <a:t>Project</a:t>
            </a:r>
            <a:r>
              <a:rPr lang="en-ZA" sz="2800" dirty="0">
                <a:latin typeface="+mj-lt"/>
                <a:ea typeface="Calibri" panose="020F0502020204030204" pitchFamily="34" charset="0"/>
              </a:rPr>
              <a:t> </a:t>
            </a:r>
            <a:endParaRPr lang="en-ZA" sz="2800" dirty="0" smtClean="0">
              <a:latin typeface="+mj-lt"/>
              <a:ea typeface="Calibri" panose="020F0502020204030204" pitchFamily="34" charset="0"/>
            </a:endParaRPr>
          </a:p>
          <a:p>
            <a:pPr marL="742950" lvl="1" indent="-285750">
              <a:buFont typeface="Arial" panose="020B0604020202020204" pitchFamily="34" charset="0"/>
              <a:buChar char="•"/>
            </a:pPr>
            <a:r>
              <a:rPr lang="en-GB" dirty="0" smtClean="0"/>
              <a:t>Use data </a:t>
            </a:r>
            <a:r>
              <a:rPr lang="en-GB" dirty="0"/>
              <a:t>to boost citizen voices to hold government and aid agencies accountable for inadequacies in TB and HIV </a:t>
            </a:r>
            <a:r>
              <a:rPr lang="en-GB" dirty="0" smtClean="0"/>
              <a:t>service delivery</a:t>
            </a:r>
          </a:p>
          <a:p>
            <a:pPr marL="742950" lvl="1" indent="-285750">
              <a:buFont typeface="Arial" panose="020B0604020202020204" pitchFamily="34" charset="0"/>
              <a:buChar char="•"/>
            </a:pPr>
            <a:r>
              <a:rPr lang="en-GB" dirty="0" smtClean="0"/>
              <a:t>Community-led </a:t>
            </a:r>
            <a:r>
              <a:rPr lang="en-GB" dirty="0"/>
              <a:t>monitoring system </a:t>
            </a:r>
          </a:p>
          <a:p>
            <a:pPr marL="1200150" lvl="2" indent="-285750">
              <a:buFont typeface="Arial" panose="020B0604020202020204" pitchFamily="34" charset="0"/>
              <a:buChar char="•"/>
            </a:pPr>
            <a:r>
              <a:rPr lang="en-GB" dirty="0" smtClean="0"/>
              <a:t>Quarterly  surveys at </a:t>
            </a:r>
            <a:r>
              <a:rPr lang="en-GB" dirty="0"/>
              <a:t>400 clinics and community healthcare centres </a:t>
            </a:r>
            <a:r>
              <a:rPr lang="en-GB" dirty="0" smtClean="0"/>
              <a:t>across </a:t>
            </a:r>
            <a:r>
              <a:rPr lang="en-GB" dirty="0"/>
              <a:t>27 districts in 8 </a:t>
            </a:r>
            <a:r>
              <a:rPr lang="en-GB" dirty="0" smtClean="0"/>
              <a:t>provinces</a:t>
            </a:r>
          </a:p>
          <a:p>
            <a:pPr marL="1657350" lvl="3" indent="-285750">
              <a:buFont typeface="Arial" panose="020B0604020202020204" pitchFamily="34" charset="0"/>
              <a:buChar char="•"/>
            </a:pPr>
            <a:r>
              <a:rPr lang="en-GB" dirty="0" smtClean="0"/>
              <a:t>Data analysed &amp; problems identified</a:t>
            </a:r>
          </a:p>
          <a:p>
            <a:pPr marL="1657350" lvl="3" indent="-285750">
              <a:buFont typeface="Arial" panose="020B0604020202020204" pitchFamily="34" charset="0"/>
              <a:buChar char="•"/>
            </a:pPr>
            <a:r>
              <a:rPr lang="en-GB" dirty="0" smtClean="0"/>
              <a:t>Solutions explored </a:t>
            </a:r>
            <a:endParaRPr lang="en-GB" dirty="0"/>
          </a:p>
          <a:p>
            <a:pPr marL="1657350" lvl="3" indent="-285750">
              <a:buFont typeface="Arial" panose="020B0604020202020204" pitchFamily="34" charset="0"/>
              <a:buChar char="•"/>
            </a:pPr>
            <a:r>
              <a:rPr lang="en-GB" dirty="0" smtClean="0"/>
              <a:t>Platform </a:t>
            </a:r>
            <a:r>
              <a:rPr lang="en-GB" dirty="0"/>
              <a:t>for advocating for improved health services </a:t>
            </a:r>
            <a:r>
              <a:rPr lang="en-GB" dirty="0" smtClean="0"/>
              <a:t>in community</a:t>
            </a:r>
          </a:p>
        </p:txBody>
      </p:sp>
    </p:spTree>
    <p:extLst>
      <p:ext uri="{BB962C8B-B14F-4D97-AF65-F5344CB8AC3E}">
        <p14:creationId xmlns:p14="http://schemas.microsoft.com/office/powerpoint/2010/main" val="90990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ZA" dirty="0" smtClean="0">
                <a:ea typeface="Calibri" panose="020F0502020204030204" pitchFamily="34" charset="0"/>
              </a:rPr>
              <a:t>Important recent innovations in transparency </a:t>
            </a:r>
            <a:r>
              <a:rPr lang="en-ZA" dirty="0">
                <a:ea typeface="Calibri" panose="020F0502020204030204" pitchFamily="34" charset="0"/>
              </a:rPr>
              <a:t>and information</a:t>
            </a:r>
          </a:p>
        </p:txBody>
      </p:sp>
      <p:sp>
        <p:nvSpPr>
          <p:cNvPr id="3" name="Slide Number Placeholder 2"/>
          <p:cNvSpPr>
            <a:spLocks noGrp="1"/>
          </p:cNvSpPr>
          <p:nvPr>
            <p:ph type="sldNum" sz="quarter" idx="12"/>
          </p:nvPr>
        </p:nvSpPr>
        <p:spPr/>
        <p:txBody>
          <a:bodyPr/>
          <a:lstStyle/>
          <a:p>
            <a:fld id="{555B2511-D5A3-487A-82FF-4C039FEE504B}" type="slidenum">
              <a:rPr lang="en-ZA" smtClean="0"/>
              <a:pPr/>
              <a:t>21</a:t>
            </a:fld>
            <a:endParaRPr lang="en-ZA"/>
          </a:p>
        </p:txBody>
      </p:sp>
      <p:sp>
        <p:nvSpPr>
          <p:cNvPr id="4" name="Rectangle 3"/>
          <p:cNvSpPr/>
          <p:nvPr/>
        </p:nvSpPr>
        <p:spPr>
          <a:xfrm>
            <a:off x="395536" y="1614487"/>
            <a:ext cx="8856984" cy="4678204"/>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mj-lt"/>
                <a:ea typeface="Calibri" panose="020F0502020204030204" pitchFamily="34" charset="0"/>
              </a:rPr>
              <a:t>Stock </a:t>
            </a:r>
            <a:r>
              <a:rPr lang="en-GB" sz="2800" dirty="0">
                <a:latin typeface="+mj-lt"/>
                <a:ea typeface="Calibri" panose="020F0502020204030204" pitchFamily="34" charset="0"/>
              </a:rPr>
              <a:t>visibility </a:t>
            </a:r>
            <a:r>
              <a:rPr lang="en-GB" sz="2800" dirty="0" smtClean="0">
                <a:latin typeface="+mj-lt"/>
                <a:ea typeface="Calibri" panose="020F0502020204030204" pitchFamily="34" charset="0"/>
              </a:rPr>
              <a:t>system</a:t>
            </a:r>
          </a:p>
          <a:p>
            <a:pPr marL="914400" lvl="1" indent="-457200">
              <a:buFont typeface="Arial" panose="020B0604020202020204" pitchFamily="34" charset="0"/>
              <a:buChar char="•"/>
            </a:pPr>
            <a:r>
              <a:rPr lang="en-GB" dirty="0"/>
              <a:t>Designed to track </a:t>
            </a:r>
            <a:r>
              <a:rPr lang="en-GB" dirty="0" smtClean="0"/>
              <a:t>availability </a:t>
            </a:r>
            <a:r>
              <a:rPr lang="en-GB" dirty="0"/>
              <a:t>of </a:t>
            </a:r>
            <a:r>
              <a:rPr lang="en-GB" dirty="0" smtClean="0"/>
              <a:t>medicines</a:t>
            </a:r>
            <a:endParaRPr lang="en-GB" dirty="0"/>
          </a:p>
          <a:p>
            <a:pPr marL="914400" lvl="1" indent="-457200">
              <a:buFont typeface="Arial" panose="020B0604020202020204" pitchFamily="34" charset="0"/>
              <a:buChar char="•"/>
            </a:pPr>
            <a:r>
              <a:rPr lang="en-GB" dirty="0" smtClean="0"/>
              <a:t>Paired </a:t>
            </a:r>
            <a:r>
              <a:rPr lang="en-GB" dirty="0"/>
              <a:t>to a smartphone mobile app that can capture and upload information on a</a:t>
            </a:r>
            <a:r>
              <a:rPr lang="en-GB" dirty="0" smtClean="0"/>
              <a:t>vailability </a:t>
            </a:r>
            <a:r>
              <a:rPr lang="en-GB" dirty="0"/>
              <a:t>and expiry rates </a:t>
            </a:r>
            <a:r>
              <a:rPr lang="en-GB" dirty="0" smtClean="0"/>
              <a:t>of medicines</a:t>
            </a:r>
          </a:p>
          <a:p>
            <a:pPr marL="914400" lvl="1" indent="-457200">
              <a:buFont typeface="Arial" panose="020B0604020202020204" pitchFamily="34" charset="0"/>
              <a:buChar char="•"/>
            </a:pPr>
            <a:r>
              <a:rPr lang="en-GB" dirty="0" smtClean="0"/>
              <a:t>Aim is </a:t>
            </a:r>
            <a:r>
              <a:rPr lang="en-GB" dirty="0"/>
              <a:t>early detection to minimise drug </a:t>
            </a:r>
            <a:r>
              <a:rPr lang="en-GB" dirty="0" err="1" smtClean="0"/>
              <a:t>stockouts</a:t>
            </a:r>
            <a:endParaRPr lang="en-GB" dirty="0"/>
          </a:p>
          <a:p>
            <a:pPr marL="914400" lvl="1" indent="-457200">
              <a:buFont typeface="Arial" panose="020B0604020202020204" pitchFamily="34" charset="0"/>
              <a:buChar char="•"/>
            </a:pPr>
            <a:r>
              <a:rPr lang="en-GB" dirty="0" smtClean="0"/>
              <a:t>Sends  </a:t>
            </a:r>
            <a:r>
              <a:rPr lang="en-GB" dirty="0"/>
              <a:t>staff reminders about weekly stock updates and flags problems </a:t>
            </a:r>
            <a:endParaRPr lang="en-GB" dirty="0" smtClean="0"/>
          </a:p>
          <a:p>
            <a:pPr marL="914400" lvl="1" indent="-457200">
              <a:buFont typeface="Arial" panose="020B0604020202020204" pitchFamily="34" charset="0"/>
              <a:buChar char="•"/>
            </a:pPr>
            <a:r>
              <a:rPr lang="en-GB" dirty="0" smtClean="0"/>
              <a:t>Can also order </a:t>
            </a:r>
            <a:r>
              <a:rPr lang="en-GB" dirty="0"/>
              <a:t>and receive </a:t>
            </a:r>
            <a:r>
              <a:rPr lang="en-GB" dirty="0" smtClean="0"/>
              <a:t>medicine</a:t>
            </a:r>
          </a:p>
          <a:p>
            <a:pPr marL="914400" lvl="1" indent="-457200">
              <a:buFont typeface="Arial" panose="020B0604020202020204" pitchFamily="34" charset="0"/>
              <a:buChar char="•"/>
            </a:pPr>
            <a:r>
              <a:rPr lang="en-GB" dirty="0" smtClean="0"/>
              <a:t>Data from this system can </a:t>
            </a:r>
            <a:r>
              <a:rPr lang="en-GB" dirty="0"/>
              <a:t>assess </a:t>
            </a:r>
            <a:r>
              <a:rPr lang="en-GB" dirty="0" smtClean="0"/>
              <a:t>use </a:t>
            </a:r>
            <a:r>
              <a:rPr lang="en-GB" dirty="0"/>
              <a:t>of particular </a:t>
            </a:r>
            <a:r>
              <a:rPr lang="en-GB" dirty="0" smtClean="0"/>
              <a:t>medicines</a:t>
            </a:r>
          </a:p>
          <a:p>
            <a:pPr marL="914400" lvl="1" indent="-457200">
              <a:buFont typeface="Arial" panose="020B0604020202020204" pitchFamily="34" charset="0"/>
              <a:buChar char="•"/>
            </a:pPr>
            <a:endParaRPr lang="en-US" sz="1200" dirty="0">
              <a:latin typeface="+mj-lt"/>
              <a:ea typeface="Calibri" panose="020F0502020204030204" pitchFamily="34" charset="0"/>
            </a:endParaRPr>
          </a:p>
          <a:p>
            <a:pPr marL="457200" indent="-457200">
              <a:buFont typeface="Arial" panose="020B0604020202020204" pitchFamily="34" charset="0"/>
              <a:buChar char="•"/>
            </a:pPr>
            <a:r>
              <a:rPr lang="en-GB" sz="2800" dirty="0">
                <a:latin typeface="+mj-lt"/>
                <a:ea typeface="Calibri" panose="020F0502020204030204" pitchFamily="34" charset="0"/>
              </a:rPr>
              <a:t>Centralised Chronic Medicines Dispensing &amp; Distribution </a:t>
            </a:r>
          </a:p>
          <a:p>
            <a:pPr marL="914400" lvl="1" indent="-457200">
              <a:buFont typeface="Arial" panose="020B0604020202020204" pitchFamily="34" charset="0"/>
              <a:buChar char="•"/>
            </a:pPr>
            <a:r>
              <a:rPr lang="en-GB" dirty="0" smtClean="0"/>
              <a:t>Allows </a:t>
            </a:r>
            <a:r>
              <a:rPr lang="en-GB" dirty="0"/>
              <a:t>stable chronic patients to collect their medication from </a:t>
            </a:r>
            <a:r>
              <a:rPr lang="en-GB" dirty="0" smtClean="0"/>
              <a:t>other points</a:t>
            </a:r>
          </a:p>
          <a:p>
            <a:pPr marL="1371600" lvl="2" indent="-457200">
              <a:buFont typeface="Arial" panose="020B0604020202020204" pitchFamily="34" charset="0"/>
              <a:buChar char="•"/>
            </a:pPr>
            <a:r>
              <a:rPr lang="en-GB" dirty="0" smtClean="0"/>
              <a:t>public </a:t>
            </a:r>
            <a:r>
              <a:rPr lang="en-GB" dirty="0"/>
              <a:t>health facility express </a:t>
            </a:r>
            <a:r>
              <a:rPr lang="en-GB" dirty="0" smtClean="0"/>
              <a:t>queue</a:t>
            </a:r>
          </a:p>
          <a:p>
            <a:pPr marL="1371600" lvl="2" indent="-457200">
              <a:buFont typeface="Arial" panose="020B0604020202020204" pitchFamily="34" charset="0"/>
              <a:buChar char="•"/>
            </a:pPr>
            <a:r>
              <a:rPr lang="en-GB" dirty="0" smtClean="0"/>
              <a:t>private provider</a:t>
            </a:r>
          </a:p>
          <a:p>
            <a:pPr marL="1371600" lvl="2" indent="-457200">
              <a:buFont typeface="Arial" panose="020B0604020202020204" pitchFamily="34" charset="0"/>
              <a:buChar char="•"/>
            </a:pPr>
            <a:r>
              <a:rPr lang="en-GB" dirty="0" smtClean="0"/>
              <a:t>community-based </a:t>
            </a:r>
            <a:r>
              <a:rPr lang="en-GB" dirty="0"/>
              <a:t>pick-up points </a:t>
            </a:r>
            <a:r>
              <a:rPr lang="en-GB" dirty="0" smtClean="0"/>
              <a:t>e.g. churches</a:t>
            </a:r>
            <a:r>
              <a:rPr lang="en-GB" dirty="0"/>
              <a:t>, community halls or </a:t>
            </a:r>
            <a:r>
              <a:rPr lang="en-GB" dirty="0" err="1" smtClean="0"/>
              <a:t>Pelebox</a:t>
            </a:r>
            <a:endParaRPr lang="en-GB" dirty="0"/>
          </a:p>
          <a:p>
            <a:pPr marL="1828800" lvl="3" indent="-457200">
              <a:buFont typeface="Arial" panose="020B0604020202020204" pitchFamily="34" charset="0"/>
              <a:buChar char="•"/>
            </a:pPr>
            <a:r>
              <a:rPr lang="en-GB" sz="1600" dirty="0" err="1" smtClean="0"/>
              <a:t>Pelebox’s</a:t>
            </a:r>
            <a:r>
              <a:rPr lang="en-GB" sz="1600" dirty="0" smtClean="0"/>
              <a:t> </a:t>
            </a:r>
            <a:r>
              <a:rPr lang="en-GB" sz="1600" dirty="0"/>
              <a:t>smart locker </a:t>
            </a:r>
            <a:r>
              <a:rPr lang="en-GB" sz="1600" dirty="0" smtClean="0"/>
              <a:t>technology can flag </a:t>
            </a:r>
            <a:r>
              <a:rPr lang="en-GB" sz="1600" dirty="0"/>
              <a:t>patients who  </a:t>
            </a:r>
            <a:r>
              <a:rPr lang="en-GB" sz="1600" dirty="0" smtClean="0"/>
              <a:t>did </a:t>
            </a:r>
            <a:r>
              <a:rPr lang="en-GB" sz="1600" dirty="0" err="1" smtClean="0"/>
              <a:t>notcollect</a:t>
            </a:r>
            <a:r>
              <a:rPr lang="en-GB" sz="1600" dirty="0" smtClean="0"/>
              <a:t> </a:t>
            </a:r>
            <a:r>
              <a:rPr lang="en-GB" sz="1600" dirty="0"/>
              <a:t>their </a:t>
            </a:r>
            <a:r>
              <a:rPr lang="en-GB" sz="1600" dirty="0" smtClean="0"/>
              <a:t>medicine, </a:t>
            </a:r>
            <a:r>
              <a:rPr lang="en-GB" sz="1600" dirty="0"/>
              <a:t>which facilitates improved patient </a:t>
            </a:r>
            <a:r>
              <a:rPr lang="en-GB" sz="1600" dirty="0" smtClean="0"/>
              <a:t>management</a:t>
            </a:r>
          </a:p>
        </p:txBody>
      </p:sp>
    </p:spTree>
    <p:extLst>
      <p:ext uri="{BB962C8B-B14F-4D97-AF65-F5344CB8AC3E}">
        <p14:creationId xmlns:p14="http://schemas.microsoft.com/office/powerpoint/2010/main" val="363832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229600" cy="1143000"/>
          </a:xfrm>
        </p:spPr>
        <p:txBody>
          <a:bodyPr>
            <a:normAutofit/>
          </a:bodyPr>
          <a:lstStyle/>
          <a:p>
            <a:pPr>
              <a:spcAft>
                <a:spcPts val="0"/>
              </a:spcAft>
            </a:pPr>
            <a:r>
              <a:rPr lang="en-ZA" dirty="0" smtClean="0">
                <a:ea typeface="Calibri" panose="020F0502020204030204" pitchFamily="34" charset="0"/>
              </a:rPr>
              <a:t>Spare slides</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22</a:t>
            </a:fld>
            <a:endParaRPr lang="en-ZA" dirty="0"/>
          </a:p>
        </p:txBody>
      </p:sp>
    </p:spTree>
    <p:extLst>
      <p:ext uri="{BB962C8B-B14F-4D97-AF65-F5344CB8AC3E}">
        <p14:creationId xmlns:p14="http://schemas.microsoft.com/office/powerpoint/2010/main" val="193511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ZA" dirty="0" smtClean="0">
                <a:ea typeface="Calibri" panose="020F0502020204030204" pitchFamily="34" charset="0"/>
              </a:rPr>
              <a:t>Accountability and health in SA</a:t>
            </a:r>
            <a:endParaRPr lang="en-ZA"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555B2511-D5A3-487A-82FF-4C039FEE504B}" type="slidenum">
              <a:rPr lang="en-ZA" smtClean="0"/>
              <a:pPr/>
              <a:t>23</a:t>
            </a:fld>
            <a:endParaRPr lang="en-ZA" dirty="0"/>
          </a:p>
        </p:txBody>
      </p:sp>
      <p:sp>
        <p:nvSpPr>
          <p:cNvPr id="4" name="Rectangle 3"/>
          <p:cNvSpPr/>
          <p:nvPr/>
        </p:nvSpPr>
        <p:spPr>
          <a:xfrm>
            <a:off x="570384" y="980728"/>
            <a:ext cx="8003232" cy="5416868"/>
          </a:xfrm>
          <a:prstGeom prst="rect">
            <a:avLst/>
          </a:prstGeom>
        </p:spPr>
        <p:txBody>
          <a:bodyPr wrap="square">
            <a:spAutoFit/>
          </a:bodyPr>
          <a:lstStyle/>
          <a:p>
            <a:pPr marL="457200" indent="-457200">
              <a:buFont typeface="Arial" panose="020B0604020202020204" pitchFamily="34" charset="0"/>
              <a:buChar char="•"/>
            </a:pPr>
            <a:endParaRPr lang="en-GB" sz="2200" dirty="0" smtClean="0">
              <a:latin typeface="+mj-lt"/>
              <a:ea typeface="Calibri" panose="020F0502020204030204" pitchFamily="34" charset="0"/>
            </a:endParaRPr>
          </a:p>
          <a:p>
            <a:pPr marL="285750" indent="-285750">
              <a:buFont typeface="Arial" panose="020B0604020202020204" pitchFamily="34" charset="0"/>
              <a:buChar char="•"/>
            </a:pPr>
            <a:r>
              <a:rPr lang="en-GB" sz="2200" dirty="0" smtClean="0"/>
              <a:t>Post-apartheid </a:t>
            </a:r>
            <a:r>
              <a:rPr lang="en-GB" sz="2200" dirty="0"/>
              <a:t>South African government introduced </a:t>
            </a:r>
            <a:r>
              <a:rPr lang="en-GB" sz="2200" dirty="0" smtClean="0"/>
              <a:t>reforms </a:t>
            </a:r>
            <a:r>
              <a:rPr lang="en-GB" sz="2200" dirty="0"/>
              <a:t>to create channels for health system accountability </a:t>
            </a:r>
            <a:endParaRPr lang="en-GB" sz="2200" dirty="0" smtClean="0"/>
          </a:p>
          <a:p>
            <a:pPr marL="742950" lvl="1" indent="-285750">
              <a:buFont typeface="Arial" panose="020B0604020202020204" pitchFamily="34" charset="0"/>
              <a:buChar char="•"/>
            </a:pPr>
            <a:r>
              <a:rPr lang="en-GB" dirty="0" smtClean="0"/>
              <a:t>White </a:t>
            </a:r>
            <a:r>
              <a:rPr lang="en-GB" dirty="0"/>
              <a:t>Paper for </a:t>
            </a:r>
            <a:r>
              <a:rPr lang="en-GB" dirty="0" smtClean="0"/>
              <a:t>Transformation </a:t>
            </a:r>
            <a:r>
              <a:rPr lang="en-GB" dirty="0"/>
              <a:t>of </a:t>
            </a:r>
            <a:r>
              <a:rPr lang="en-GB" dirty="0" smtClean="0"/>
              <a:t> </a:t>
            </a:r>
            <a:r>
              <a:rPr lang="en-GB" dirty="0"/>
              <a:t>Health System in South Africa </a:t>
            </a:r>
            <a:r>
              <a:rPr lang="en-GB" dirty="0" smtClean="0"/>
              <a:t>of 1997</a:t>
            </a:r>
          </a:p>
          <a:p>
            <a:pPr marL="742950" lvl="1" indent="-285750">
              <a:buFont typeface="Arial" panose="020B0604020202020204" pitchFamily="34" charset="0"/>
              <a:buChar char="•"/>
            </a:pPr>
            <a:r>
              <a:rPr lang="en-GB" dirty="0" smtClean="0"/>
              <a:t>National </a:t>
            </a:r>
            <a:r>
              <a:rPr lang="en-GB" dirty="0"/>
              <a:t>Health Act 61 of 2003 </a:t>
            </a:r>
            <a:endParaRPr lang="en-GB" dirty="0" smtClean="0"/>
          </a:p>
          <a:p>
            <a:pPr marL="285750" indent="-285750">
              <a:buFont typeface="Arial" panose="020B0604020202020204" pitchFamily="34" charset="0"/>
              <a:buChar char="•"/>
            </a:pPr>
            <a:r>
              <a:rPr lang="en-GB" sz="2200" dirty="0" smtClean="0"/>
              <a:t>Despite reforms</a:t>
            </a:r>
            <a:r>
              <a:rPr lang="en-GB" sz="2200" dirty="0"/>
              <a:t>, </a:t>
            </a:r>
            <a:r>
              <a:rPr lang="en-GB" sz="2200" dirty="0" smtClean="0"/>
              <a:t>system </a:t>
            </a:r>
            <a:r>
              <a:rPr lang="en-GB" sz="2200" dirty="0"/>
              <a:t>remains centralised and </a:t>
            </a:r>
            <a:r>
              <a:rPr lang="en-GB" sz="2200" dirty="0" smtClean="0"/>
              <a:t>top-down</a:t>
            </a:r>
          </a:p>
          <a:p>
            <a:pPr marL="742950" lvl="1" indent="-285750">
              <a:buFont typeface="Arial" panose="020B0604020202020204" pitchFamily="34" charset="0"/>
              <a:buChar char="•"/>
            </a:pPr>
            <a:r>
              <a:rPr lang="en-GB" dirty="0" smtClean="0"/>
              <a:t>System does </a:t>
            </a:r>
            <a:r>
              <a:rPr lang="en-GB" dirty="0"/>
              <a:t>not value and prioritise </a:t>
            </a:r>
            <a:r>
              <a:rPr lang="en-GB" dirty="0" smtClean="0"/>
              <a:t> </a:t>
            </a:r>
            <a:r>
              <a:rPr lang="en-GB" dirty="0"/>
              <a:t>needs of communities </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2200" dirty="0" smtClean="0"/>
              <a:t>Impact of hospital boards and clinic committees has </a:t>
            </a:r>
            <a:r>
              <a:rPr lang="en-GB" sz="2200" dirty="0"/>
              <a:t>been minimal </a:t>
            </a:r>
            <a:endParaRPr lang="en-GB" sz="22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2200" dirty="0" smtClean="0"/>
              <a:t>Schneider </a:t>
            </a:r>
            <a:r>
              <a:rPr lang="en-GB" sz="2200" dirty="0"/>
              <a:t>et </a:t>
            </a:r>
            <a:r>
              <a:rPr lang="en-GB" sz="2200" dirty="0" smtClean="0"/>
              <a:t>al. (2017) documents complaints about shortcomings of these committees</a:t>
            </a:r>
            <a:endParaRPr lang="en-GB" sz="2200" dirty="0"/>
          </a:p>
          <a:p>
            <a:pPr marL="742950" lvl="1" indent="-285750">
              <a:buFont typeface="Arial" panose="020B0604020202020204" pitchFamily="34" charset="0"/>
              <a:buChar char="•"/>
            </a:pPr>
            <a:r>
              <a:rPr lang="en-GB" dirty="0" smtClean="0"/>
              <a:t>lack </a:t>
            </a:r>
            <a:r>
              <a:rPr lang="en-GB" dirty="0"/>
              <a:t>of political </a:t>
            </a:r>
            <a:r>
              <a:rPr lang="en-GB" dirty="0" smtClean="0"/>
              <a:t>commitment</a:t>
            </a:r>
          </a:p>
          <a:p>
            <a:pPr marL="742950" lvl="1" indent="-285750">
              <a:buFont typeface="Arial" panose="020B0604020202020204" pitchFamily="34" charset="0"/>
              <a:buChar char="•"/>
            </a:pPr>
            <a:r>
              <a:rPr lang="en-GB" dirty="0" smtClean="0"/>
              <a:t>poor </a:t>
            </a:r>
            <a:r>
              <a:rPr lang="en-GB" dirty="0"/>
              <a:t>participation by facility </a:t>
            </a:r>
            <a:r>
              <a:rPr lang="en-GB" dirty="0" smtClean="0"/>
              <a:t>managers</a:t>
            </a:r>
          </a:p>
          <a:p>
            <a:pPr marL="742950" lvl="1" indent="-285750">
              <a:buFont typeface="Arial" panose="020B0604020202020204" pitchFamily="34" charset="0"/>
              <a:buChar char="•"/>
            </a:pPr>
            <a:r>
              <a:rPr lang="en-GB" dirty="0" smtClean="0"/>
              <a:t>negative </a:t>
            </a:r>
            <a:r>
              <a:rPr lang="en-GB" dirty="0"/>
              <a:t>attitudes of health </a:t>
            </a:r>
            <a:r>
              <a:rPr lang="en-GB" dirty="0" smtClean="0"/>
              <a:t>workers</a:t>
            </a:r>
          </a:p>
          <a:p>
            <a:pPr marL="742950" lvl="1" indent="-285750">
              <a:buFont typeface="Arial" panose="020B0604020202020204" pitchFamily="34" charset="0"/>
              <a:buChar char="•"/>
            </a:pPr>
            <a:r>
              <a:rPr lang="en-GB" dirty="0" smtClean="0"/>
              <a:t>inadequate resources</a:t>
            </a:r>
          </a:p>
          <a:p>
            <a:pPr marL="742950" lvl="1" indent="-285750">
              <a:buFont typeface="Arial" panose="020B0604020202020204" pitchFamily="34" charset="0"/>
              <a:buChar char="•"/>
            </a:pPr>
            <a:r>
              <a:rPr lang="en-GB" dirty="0" smtClean="0"/>
              <a:t>insufficient </a:t>
            </a:r>
            <a:r>
              <a:rPr lang="en-GB" dirty="0"/>
              <a:t>capacity and skills of committee </a:t>
            </a:r>
            <a:r>
              <a:rPr lang="en-GB" dirty="0" smtClean="0"/>
              <a:t>members</a:t>
            </a:r>
          </a:p>
          <a:p>
            <a:pPr marL="742950" lvl="1" indent="-285750">
              <a:buFont typeface="Arial" panose="020B0604020202020204" pitchFamily="34" charset="0"/>
              <a:buChar char="•"/>
            </a:pPr>
            <a:r>
              <a:rPr lang="en-GB" dirty="0" smtClean="0"/>
              <a:t>lack </a:t>
            </a:r>
            <a:r>
              <a:rPr lang="en-GB" dirty="0"/>
              <a:t>of clarity about the role and mandate of </a:t>
            </a:r>
            <a:r>
              <a:rPr lang="en-GB" dirty="0" smtClean="0"/>
              <a:t>committees</a:t>
            </a:r>
            <a:endParaRPr lang="en-US" dirty="0">
              <a:latin typeface="+mj-lt"/>
              <a:ea typeface="Calibri" panose="020F0502020204030204" pitchFamily="34" charset="0"/>
            </a:endParaRPr>
          </a:p>
        </p:txBody>
      </p:sp>
    </p:spTree>
    <p:extLst>
      <p:ext uri="{BB962C8B-B14F-4D97-AF65-F5344CB8AC3E}">
        <p14:creationId xmlns:p14="http://schemas.microsoft.com/office/powerpoint/2010/main" val="89577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1E94-CFCB-4ACE-9CBC-57C54FA418B0}"/>
              </a:ext>
            </a:extLst>
          </p:cNvPr>
          <p:cNvSpPr>
            <a:spLocks noGrp="1"/>
          </p:cNvSpPr>
          <p:nvPr>
            <p:ph type="title"/>
          </p:nvPr>
        </p:nvSpPr>
        <p:spPr>
          <a:xfrm>
            <a:off x="298401" y="2457350"/>
            <a:ext cx="2091592" cy="1809209"/>
          </a:xfrm>
        </p:spPr>
        <p:txBody>
          <a:bodyPr>
            <a:normAutofit fontScale="90000"/>
          </a:bodyPr>
          <a:lstStyle/>
          <a:p>
            <a:r>
              <a:rPr lang="en-ZA" sz="2700" dirty="0">
                <a:solidFill>
                  <a:schemeClr val="accent6">
                    <a:lumMod val="50000"/>
                  </a:schemeClr>
                </a:solidFill>
                <a:latin typeface="Helvetica" panose="020B0604020202020204" pitchFamily="34" charset="0"/>
                <a:cs typeface="Helvetica" panose="020B0604020202020204" pitchFamily="34" charset="0"/>
              </a:rPr>
              <a:t>More than 30 social scientists teaming up to collect rapid data</a:t>
            </a:r>
          </a:p>
        </p:txBody>
      </p:sp>
      <p:pic>
        <p:nvPicPr>
          <p:cNvPr id="3" name="Picture 2"/>
          <p:cNvPicPr>
            <a:picLocks noChangeAspect="1"/>
          </p:cNvPicPr>
          <p:nvPr/>
        </p:nvPicPr>
        <p:blipFill rotWithShape="1">
          <a:blip r:embed="rId3"/>
          <a:srcRect l="10696" t="30289" r="11418" b="15438"/>
          <a:stretch/>
        </p:blipFill>
        <p:spPr>
          <a:xfrm>
            <a:off x="2601637" y="4109477"/>
            <a:ext cx="6286763" cy="2220416"/>
          </a:xfrm>
          <a:prstGeom prst="rect">
            <a:avLst/>
          </a:prstGeom>
        </p:spPr>
      </p:pic>
      <p:pic>
        <p:nvPicPr>
          <p:cNvPr id="4" name="Picture 3"/>
          <p:cNvPicPr>
            <a:picLocks noChangeAspect="1"/>
          </p:cNvPicPr>
          <p:nvPr/>
        </p:nvPicPr>
        <p:blipFill rotWithShape="1">
          <a:blip r:embed="rId4"/>
          <a:srcRect l="41492" t="27590" r="12111" b="44952"/>
          <a:stretch/>
        </p:blipFill>
        <p:spPr>
          <a:xfrm>
            <a:off x="5108293" y="1770547"/>
            <a:ext cx="3732899" cy="1222132"/>
          </a:xfrm>
          <a:prstGeom prst="rect">
            <a:avLst/>
          </a:prstGeom>
        </p:spPr>
      </p:pic>
      <p:pic>
        <p:nvPicPr>
          <p:cNvPr id="6" name="Picture 5"/>
          <p:cNvPicPr>
            <a:picLocks noChangeAspect="1"/>
          </p:cNvPicPr>
          <p:nvPr/>
        </p:nvPicPr>
        <p:blipFill rotWithShape="1">
          <a:blip r:embed="rId5"/>
          <a:srcRect l="10697" t="55288" r="57692" b="16720"/>
          <a:stretch/>
        </p:blipFill>
        <p:spPr>
          <a:xfrm>
            <a:off x="2646447" y="1771550"/>
            <a:ext cx="2569802" cy="1221128"/>
          </a:xfrm>
          <a:prstGeom prst="rect">
            <a:avLst/>
          </a:prstGeom>
        </p:spPr>
      </p:pic>
      <p:pic>
        <p:nvPicPr>
          <p:cNvPr id="1026" name="Picture 2" descr="C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493217"/>
            <a:ext cx="2143125" cy="1393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l="72817" t="57308" r="11972" b="15900"/>
          <a:stretch/>
        </p:blipFill>
        <p:spPr>
          <a:xfrm>
            <a:off x="7604303" y="5285272"/>
            <a:ext cx="1236889" cy="1096056"/>
          </a:xfrm>
          <a:prstGeom prst="rect">
            <a:avLst/>
          </a:prstGeom>
        </p:spPr>
      </p:pic>
      <p:pic>
        <p:nvPicPr>
          <p:cNvPr id="10" name="Picture 9"/>
          <p:cNvPicPr>
            <a:picLocks noChangeAspect="1"/>
          </p:cNvPicPr>
          <p:nvPr/>
        </p:nvPicPr>
        <p:blipFill rotWithShape="1">
          <a:blip r:embed="rId8"/>
          <a:srcRect l="27148" t="57944" r="57437" b="16251"/>
          <a:stretch/>
        </p:blipFill>
        <p:spPr>
          <a:xfrm>
            <a:off x="7685637" y="3041858"/>
            <a:ext cx="1264760" cy="1077637"/>
          </a:xfrm>
          <a:prstGeom prst="rect">
            <a:avLst/>
          </a:prstGeom>
        </p:spPr>
      </p:pic>
      <p:pic>
        <p:nvPicPr>
          <p:cNvPr id="8" name="Picture 7"/>
          <p:cNvPicPr>
            <a:picLocks noChangeAspect="1"/>
          </p:cNvPicPr>
          <p:nvPr/>
        </p:nvPicPr>
        <p:blipFill rotWithShape="1">
          <a:blip r:embed="rId9"/>
          <a:srcRect l="26315" t="41506" r="12974" b="31512"/>
          <a:stretch/>
        </p:blipFill>
        <p:spPr>
          <a:xfrm>
            <a:off x="2646447" y="2992679"/>
            <a:ext cx="4878254" cy="1152796"/>
          </a:xfrm>
          <a:prstGeom prst="rect">
            <a:avLst/>
          </a:prstGeom>
        </p:spPr>
      </p:pic>
      <p:pic>
        <p:nvPicPr>
          <p:cNvPr id="33" name="Picture 32" descr="Logo&#10;&#10;Description automatically generated">
            <a:extLst>
              <a:ext uri="{FF2B5EF4-FFF2-40B4-BE49-F238E27FC236}">
                <a16:creationId xmlns:a16="http://schemas.microsoft.com/office/drawing/2014/main" id="{950C5D2B-262A-664A-88D4-A19BDB74F769}"/>
              </a:ext>
            </a:extLst>
          </p:cNvPr>
          <p:cNvPicPr>
            <a:picLocks noChangeAspect="1"/>
          </p:cNvPicPr>
          <p:nvPr/>
        </p:nvPicPr>
        <p:blipFill>
          <a:blip r:embed="rId10"/>
          <a:stretch>
            <a:fillRect/>
          </a:stretch>
        </p:blipFill>
        <p:spPr>
          <a:xfrm>
            <a:off x="298401" y="1708100"/>
            <a:ext cx="537503" cy="533400"/>
          </a:xfrm>
          <a:prstGeom prst="rect">
            <a:avLst/>
          </a:prstGeom>
        </p:spPr>
      </p:pic>
      <p:pic>
        <p:nvPicPr>
          <p:cNvPr id="34" name="Picture 33" descr="Text&#10;&#10;Description automatically generated">
            <a:extLst>
              <a:ext uri="{FF2B5EF4-FFF2-40B4-BE49-F238E27FC236}">
                <a16:creationId xmlns:a16="http://schemas.microsoft.com/office/drawing/2014/main" id="{056F6C89-1037-0D48-84CF-FF44445E70F4}"/>
              </a:ext>
            </a:extLst>
          </p:cNvPr>
          <p:cNvPicPr>
            <a:picLocks noChangeAspect="1"/>
          </p:cNvPicPr>
          <p:nvPr/>
        </p:nvPicPr>
        <p:blipFill>
          <a:blip r:embed="rId11"/>
          <a:stretch>
            <a:fillRect/>
          </a:stretch>
        </p:blipFill>
        <p:spPr>
          <a:xfrm>
            <a:off x="337146" y="6009967"/>
            <a:ext cx="936068" cy="371361"/>
          </a:xfrm>
          <a:prstGeom prst="rect">
            <a:avLst/>
          </a:prstGeom>
        </p:spPr>
      </p:pic>
      <p:pic>
        <p:nvPicPr>
          <p:cNvPr id="1028" name="Picture 4" descr="UJ The future Reimagin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5207" y="1707161"/>
            <a:ext cx="487115" cy="4871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ts university Log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16414" y="5753630"/>
            <a:ext cx="952204" cy="5762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niversity of the Western Cape - Wikiped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2063" y="1707161"/>
            <a:ext cx="466948" cy="55994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F0A11E94-CFCB-4ACE-9CBC-57C54FA418B0}"/>
              </a:ext>
            </a:extLst>
          </p:cNvPr>
          <p:cNvSpPr txBox="1">
            <a:spLocks/>
          </p:cNvSpPr>
          <p:nvPr/>
        </p:nvSpPr>
        <p:spPr>
          <a:xfrm>
            <a:off x="370630" y="330958"/>
            <a:ext cx="8274050" cy="9941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400" b="1" dirty="0" smtClean="0">
                <a:solidFill>
                  <a:schemeClr val="accent1">
                    <a:lumMod val="50000"/>
                  </a:schemeClr>
                </a:solidFill>
                <a:cs typeface="Helvetica" panose="020B0604020202020204" pitchFamily="34" charset="0"/>
              </a:rPr>
              <a:t>NIDS-CRAM as an innovation to promote transparency and accountability</a:t>
            </a:r>
            <a:endParaRPr lang="en-ZA" sz="3400" b="1" dirty="0">
              <a:solidFill>
                <a:schemeClr val="accent1">
                  <a:lumMod val="50000"/>
                </a:schemeClr>
              </a:solidFill>
              <a:cs typeface="Helvetica" panose="020B0604020202020204" pitchFamily="34" charset="0"/>
            </a:endParaRPr>
          </a:p>
        </p:txBody>
      </p:sp>
    </p:spTree>
    <p:extLst>
      <p:ext uri="{BB962C8B-B14F-4D97-AF65-F5344CB8AC3E}">
        <p14:creationId xmlns:p14="http://schemas.microsoft.com/office/powerpoint/2010/main" val="1123081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1E94-CFCB-4ACE-9CBC-57C54FA418B0}"/>
              </a:ext>
            </a:extLst>
          </p:cNvPr>
          <p:cNvSpPr>
            <a:spLocks noGrp="1"/>
          </p:cNvSpPr>
          <p:nvPr>
            <p:ph type="title"/>
          </p:nvPr>
        </p:nvSpPr>
        <p:spPr>
          <a:xfrm>
            <a:off x="628650" y="798200"/>
            <a:ext cx="8274050" cy="994172"/>
          </a:xfrm>
        </p:spPr>
        <p:txBody>
          <a:bodyPr>
            <a:normAutofit/>
          </a:bodyPr>
          <a:lstStyle/>
          <a:p>
            <a:r>
              <a:rPr lang="en-ZA" sz="3200" b="1" dirty="0">
                <a:solidFill>
                  <a:schemeClr val="accent6">
                    <a:lumMod val="50000"/>
                  </a:schemeClr>
                </a:solidFill>
                <a:cs typeface="Helvetica" panose="020B0604020202020204" pitchFamily="34" charset="0"/>
              </a:rPr>
              <a:t>Rapid data to provide policy guidance for crisis</a:t>
            </a:r>
          </a:p>
        </p:txBody>
      </p:sp>
      <p:cxnSp>
        <p:nvCxnSpPr>
          <p:cNvPr id="5" name="Straight Connector 4"/>
          <p:cNvCxnSpPr/>
          <p:nvPr/>
        </p:nvCxnSpPr>
        <p:spPr>
          <a:xfrm>
            <a:off x="2021294" y="1797322"/>
            <a:ext cx="4708443" cy="48752"/>
          </a:xfrm>
          <a:prstGeom prst="line">
            <a:avLst/>
          </a:prstGeom>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a:off x="1200875" y="1796777"/>
            <a:ext cx="6659837" cy="3944107"/>
            <a:chOff x="77166" y="1252702"/>
            <a:chExt cx="8879782" cy="5258812"/>
          </a:xfrm>
        </p:grpSpPr>
        <p:grpSp>
          <p:nvGrpSpPr>
            <p:cNvPr id="31" name="Group 30"/>
            <p:cNvGrpSpPr/>
            <p:nvPr/>
          </p:nvGrpSpPr>
          <p:grpSpPr>
            <a:xfrm>
              <a:off x="77166" y="5733258"/>
              <a:ext cx="8879782" cy="778256"/>
              <a:chOff x="77166" y="5733258"/>
              <a:chExt cx="8879782" cy="778256"/>
            </a:xfrm>
          </p:grpSpPr>
          <p:sp>
            <p:nvSpPr>
              <p:cNvPr id="13" name="Right Arrow 12"/>
              <p:cNvSpPr/>
              <p:nvPr/>
            </p:nvSpPr>
            <p:spPr>
              <a:xfrm>
                <a:off x="77166" y="5812506"/>
                <a:ext cx="3393012" cy="699008"/>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mj-lt"/>
                  </a:rPr>
                  <a:t>15 March + April: LOCKDOWN</a:t>
                </a:r>
                <a:endParaRPr lang="en-ZA" sz="1350" dirty="0">
                  <a:solidFill>
                    <a:schemeClr val="tx1"/>
                  </a:solidFill>
                  <a:latin typeface="+mj-lt"/>
                </a:endParaRPr>
              </a:p>
            </p:txBody>
          </p:sp>
          <p:sp>
            <p:nvSpPr>
              <p:cNvPr id="14" name="Right Arrow 13"/>
              <p:cNvSpPr/>
              <p:nvPr/>
            </p:nvSpPr>
            <p:spPr>
              <a:xfrm>
                <a:off x="3606919" y="5771270"/>
                <a:ext cx="2492426" cy="699008"/>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mj-lt"/>
                  </a:rPr>
                  <a:t>May: LEVEL  4</a:t>
                </a:r>
                <a:endParaRPr lang="en-ZA" sz="1350" dirty="0">
                  <a:solidFill>
                    <a:schemeClr val="tx1"/>
                  </a:solidFill>
                  <a:latin typeface="+mj-lt"/>
                </a:endParaRPr>
              </a:p>
            </p:txBody>
          </p:sp>
          <p:sp>
            <p:nvSpPr>
              <p:cNvPr id="15" name="Right Arrow 14"/>
              <p:cNvSpPr/>
              <p:nvPr/>
            </p:nvSpPr>
            <p:spPr>
              <a:xfrm>
                <a:off x="6158874" y="5733258"/>
                <a:ext cx="2798074" cy="699008"/>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mj-lt"/>
                  </a:rPr>
                  <a:t>June/July: LEVEL  3</a:t>
                </a:r>
                <a:endParaRPr lang="en-ZA" sz="1350" dirty="0">
                  <a:solidFill>
                    <a:schemeClr val="tx1"/>
                  </a:solidFill>
                  <a:latin typeface="+mj-lt"/>
                </a:endParaRPr>
              </a:p>
            </p:txBody>
          </p:sp>
        </p:grpSp>
        <p:grpSp>
          <p:nvGrpSpPr>
            <p:cNvPr id="30" name="Group 29"/>
            <p:cNvGrpSpPr/>
            <p:nvPr/>
          </p:nvGrpSpPr>
          <p:grpSpPr>
            <a:xfrm>
              <a:off x="111125" y="1252702"/>
              <a:ext cx="8845821" cy="4288532"/>
              <a:chOff x="111125" y="1252702"/>
              <a:chExt cx="8845821" cy="4288532"/>
            </a:xfrm>
          </p:grpSpPr>
          <p:sp>
            <p:nvSpPr>
              <p:cNvPr id="12" name="Rectangle 11"/>
              <p:cNvSpPr/>
              <p:nvPr/>
            </p:nvSpPr>
            <p:spPr>
              <a:xfrm>
                <a:off x="3470178" y="2772291"/>
                <a:ext cx="1101268" cy="275398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j-lt"/>
                  </a:rPr>
                  <a:t>MATCH</a:t>
                </a:r>
              </a:p>
              <a:p>
                <a:pPr algn="ctr"/>
                <a:r>
                  <a:rPr lang="en-US" sz="1350" dirty="0">
                    <a:latin typeface="+mj-lt"/>
                  </a:rPr>
                  <a:t>57 days</a:t>
                </a:r>
                <a:endParaRPr lang="en-ZA" sz="1350" dirty="0">
                  <a:latin typeface="+mj-lt"/>
                </a:endParaRPr>
              </a:p>
            </p:txBody>
          </p:sp>
          <p:sp>
            <p:nvSpPr>
              <p:cNvPr id="22" name="TextBox 21"/>
              <p:cNvSpPr txBox="1"/>
              <p:nvPr/>
            </p:nvSpPr>
            <p:spPr>
              <a:xfrm>
                <a:off x="6031527" y="3741166"/>
                <a:ext cx="1350623" cy="178510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dirty="0">
                    <a:latin typeface="+mj-lt"/>
                  </a:rPr>
                  <a:t>Budgets approved, Contract signed, Survey conducted </a:t>
                </a:r>
                <a:r>
                  <a:rPr lang="en-US" sz="900" b="1" dirty="0">
                    <a:latin typeface="+mj-lt"/>
                  </a:rPr>
                  <a:t>24 – 30  June</a:t>
                </a:r>
              </a:p>
              <a:p>
                <a:pPr marL="0" lvl="1"/>
                <a:r>
                  <a:rPr lang="en-US" sz="900" dirty="0" smtClean="0">
                    <a:latin typeface="+mj-lt"/>
                  </a:rPr>
                  <a:t>Analysis</a:t>
                </a:r>
              </a:p>
              <a:p>
                <a:pPr marL="0" lvl="1"/>
                <a:endParaRPr lang="en-US" sz="900" dirty="0">
                  <a:latin typeface="+mj-lt"/>
                </a:endParaRPr>
              </a:p>
              <a:p>
                <a:pPr marL="0" lvl="1"/>
                <a:endParaRPr lang="en-ZA" sz="900" dirty="0">
                  <a:latin typeface="+mj-lt"/>
                </a:endParaRPr>
              </a:p>
            </p:txBody>
          </p:sp>
          <p:grpSp>
            <p:nvGrpSpPr>
              <p:cNvPr id="29" name="Group 28"/>
              <p:cNvGrpSpPr/>
              <p:nvPr/>
            </p:nvGrpSpPr>
            <p:grpSpPr>
              <a:xfrm>
                <a:off x="111125" y="1252702"/>
                <a:ext cx="8845821" cy="4288532"/>
                <a:chOff x="111125" y="1252702"/>
                <a:chExt cx="8845821" cy="4288532"/>
              </a:xfrm>
            </p:grpSpPr>
            <p:sp>
              <p:nvSpPr>
                <p:cNvPr id="11" name="Rectangle 10"/>
                <p:cNvSpPr/>
                <p:nvPr/>
              </p:nvSpPr>
              <p:spPr>
                <a:xfrm>
                  <a:off x="111125" y="1252702"/>
                  <a:ext cx="960807" cy="1424569"/>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j-lt"/>
                    </a:rPr>
                    <a:t>NIDS-CRAM</a:t>
                  </a:r>
                </a:p>
                <a:p>
                  <a:pPr algn="ctr"/>
                  <a:r>
                    <a:rPr lang="en-US" sz="1350" dirty="0">
                      <a:latin typeface="+mj-lt"/>
                    </a:rPr>
                    <a:t>114 days</a:t>
                  </a:r>
                  <a:endParaRPr lang="en-ZA" sz="1350" dirty="0">
                    <a:latin typeface="+mj-lt"/>
                  </a:endParaRPr>
                </a:p>
              </p:txBody>
            </p:sp>
            <p:sp>
              <p:nvSpPr>
                <p:cNvPr id="16" name="Rectangle 15"/>
                <p:cNvSpPr/>
                <p:nvPr/>
              </p:nvSpPr>
              <p:spPr>
                <a:xfrm>
                  <a:off x="7522354" y="1285927"/>
                  <a:ext cx="1434592" cy="425530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mj-lt"/>
                    </a:rPr>
                    <a:t>15 July:</a:t>
                  </a:r>
                </a:p>
                <a:p>
                  <a:pPr algn="ctr"/>
                  <a:r>
                    <a:rPr lang="en-US" sz="1350" dirty="0">
                      <a:latin typeface="+mj-lt"/>
                    </a:rPr>
                    <a:t>Public release of findings and data</a:t>
                  </a:r>
                  <a:endParaRPr lang="en-ZA" sz="1350" dirty="0">
                    <a:latin typeface="+mj-lt"/>
                  </a:endParaRPr>
                </a:p>
              </p:txBody>
            </p:sp>
            <p:sp>
              <p:nvSpPr>
                <p:cNvPr id="26" name="TextBox 25"/>
                <p:cNvSpPr txBox="1"/>
                <p:nvPr/>
              </p:nvSpPr>
              <p:spPr>
                <a:xfrm>
                  <a:off x="2853388" y="1441766"/>
                  <a:ext cx="1608603" cy="1231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b="1" dirty="0">
                      <a:latin typeface="+mj-lt"/>
                    </a:rPr>
                    <a:t>Early April  </a:t>
                  </a:r>
                  <a:r>
                    <a:rPr lang="en-US" sz="900" dirty="0">
                      <a:latin typeface="+mj-lt"/>
                    </a:rPr>
                    <a:t>Multi-institutional research team, Support from Presidency, NDOH, </a:t>
                  </a:r>
                  <a:r>
                    <a:rPr lang="en-US" sz="900" dirty="0" smtClean="0">
                      <a:latin typeface="+mj-lt"/>
                    </a:rPr>
                    <a:t>Treasury</a:t>
                  </a:r>
                </a:p>
                <a:p>
                  <a:pPr marL="0" lvl="1"/>
                  <a:endParaRPr lang="en-US" sz="900" dirty="0" smtClean="0">
                    <a:latin typeface="+mj-lt"/>
                  </a:endParaRPr>
                </a:p>
              </p:txBody>
            </p:sp>
            <p:sp>
              <p:nvSpPr>
                <p:cNvPr id="27" name="TextBox 26"/>
                <p:cNvSpPr txBox="1"/>
                <p:nvPr/>
              </p:nvSpPr>
              <p:spPr>
                <a:xfrm>
                  <a:off x="4554730" y="1429807"/>
                  <a:ext cx="1457429" cy="1231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b="1" dirty="0">
                      <a:latin typeface="+mj-lt"/>
                    </a:rPr>
                    <a:t>Late April  </a:t>
                  </a:r>
                  <a:r>
                    <a:rPr lang="en-US" sz="900" dirty="0">
                      <a:latin typeface="+mj-lt"/>
                    </a:rPr>
                    <a:t>Funding</a:t>
                  </a:r>
                </a:p>
                <a:p>
                  <a:pPr marL="0" lvl="1"/>
                  <a:r>
                    <a:rPr lang="en-US" sz="900" dirty="0">
                      <a:latin typeface="+mj-lt"/>
                    </a:rPr>
                    <a:t>Sampling strategy,  survey mode</a:t>
                  </a:r>
                </a:p>
                <a:p>
                  <a:pPr marL="0" lvl="1"/>
                  <a:r>
                    <a:rPr lang="en-US" sz="900" dirty="0">
                      <a:latin typeface="+mj-lt"/>
                    </a:rPr>
                    <a:t>Contracting provider</a:t>
                  </a:r>
                </a:p>
                <a:p>
                  <a:pPr marL="0" lvl="1"/>
                  <a:r>
                    <a:rPr lang="en-US" sz="900" dirty="0">
                      <a:latin typeface="+mj-lt"/>
                    </a:rPr>
                    <a:t>Instrument, </a:t>
                  </a:r>
                  <a:r>
                    <a:rPr lang="en-US" sz="900" dirty="0" smtClean="0">
                      <a:latin typeface="+mj-lt"/>
                    </a:rPr>
                    <a:t>ethics</a:t>
                  </a:r>
                  <a:endParaRPr lang="en-US" sz="900" dirty="0">
                    <a:latin typeface="+mj-lt"/>
                  </a:endParaRPr>
                </a:p>
              </p:txBody>
            </p:sp>
            <p:sp>
              <p:nvSpPr>
                <p:cNvPr id="28" name="TextBox 27"/>
                <p:cNvSpPr txBox="1"/>
                <p:nvPr/>
              </p:nvSpPr>
              <p:spPr>
                <a:xfrm>
                  <a:off x="6104899" y="1429807"/>
                  <a:ext cx="1277252" cy="1231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b="1" dirty="0">
                      <a:latin typeface="+mj-lt"/>
                    </a:rPr>
                    <a:t>May-June</a:t>
                  </a:r>
                </a:p>
                <a:p>
                  <a:pPr marL="0" lvl="1"/>
                  <a:r>
                    <a:rPr lang="en-US" sz="900" dirty="0">
                      <a:latin typeface="+mj-lt"/>
                    </a:rPr>
                    <a:t>Survey conducted,</a:t>
                  </a:r>
                </a:p>
                <a:p>
                  <a:pPr marL="0" lvl="1"/>
                  <a:r>
                    <a:rPr lang="en-US" sz="900" dirty="0">
                      <a:latin typeface="+mj-lt"/>
                    </a:rPr>
                    <a:t>Data analysis,  </a:t>
                  </a:r>
                  <a:r>
                    <a:rPr lang="en-US" sz="900" dirty="0" smtClean="0">
                      <a:latin typeface="+mj-lt"/>
                    </a:rPr>
                    <a:t>Analysis</a:t>
                  </a:r>
                </a:p>
                <a:p>
                  <a:pPr marL="0" lvl="1"/>
                  <a:endParaRPr lang="en-US" sz="900" dirty="0">
                    <a:latin typeface="+mj-lt"/>
                  </a:endParaRPr>
                </a:p>
              </p:txBody>
            </p:sp>
          </p:grpSp>
        </p:grpSp>
      </p:grpSp>
      <p:pic>
        <p:nvPicPr>
          <p:cNvPr id="2050" name="Picture 2" descr="C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871" y="3053480"/>
            <a:ext cx="2143125" cy="139303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056158" y="1914872"/>
            <a:ext cx="1121731"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b="1" dirty="0"/>
              <a:t>24 March </a:t>
            </a:r>
            <a:r>
              <a:rPr lang="en-US" sz="900" dirty="0"/>
              <a:t>First conversation about need for evidence on social impact of </a:t>
            </a:r>
            <a:r>
              <a:rPr lang="en-US" sz="900" dirty="0" smtClean="0"/>
              <a:t>COVID</a:t>
            </a:r>
          </a:p>
          <a:p>
            <a:pPr marL="0" lvl="1"/>
            <a:endParaRPr lang="en-US" sz="900" dirty="0"/>
          </a:p>
        </p:txBody>
      </p:sp>
      <p:sp>
        <p:nvSpPr>
          <p:cNvPr id="4" name="Rectangle 3"/>
          <p:cNvSpPr/>
          <p:nvPr/>
        </p:nvSpPr>
        <p:spPr>
          <a:xfrm>
            <a:off x="4663490" y="3111351"/>
            <a:ext cx="1996742" cy="461665"/>
          </a:xfrm>
          <a:prstGeom prst="rect">
            <a:avLst/>
          </a:prstGeom>
        </p:spPr>
        <p:txBody>
          <a:bodyPr wrap="square">
            <a:spAutoFit/>
          </a:bodyPr>
          <a:lstStyle/>
          <a:p>
            <a:r>
              <a:rPr lang="en-US" sz="1200" b="1" dirty="0"/>
              <a:t>20 May </a:t>
            </a:r>
            <a:r>
              <a:rPr lang="en-US" sz="1200" dirty="0"/>
              <a:t>informal discussions with </a:t>
            </a:r>
            <a:r>
              <a:rPr lang="en-US" sz="1200" dirty="0" smtClean="0"/>
              <a:t>policymakers</a:t>
            </a:r>
            <a:endParaRPr lang="en-US" sz="1200" dirty="0"/>
          </a:p>
        </p:txBody>
      </p:sp>
      <p:sp>
        <p:nvSpPr>
          <p:cNvPr id="33" name="TextBox 32"/>
          <p:cNvSpPr txBox="1"/>
          <p:nvPr/>
        </p:nvSpPr>
        <p:spPr>
          <a:xfrm>
            <a:off x="4676737" y="3663124"/>
            <a:ext cx="884756" cy="13388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sz="900" b="1" dirty="0"/>
              <a:t>June: </a:t>
            </a:r>
            <a:r>
              <a:rPr lang="en-US" sz="900" dirty="0"/>
              <a:t>Rapid ethics approval,</a:t>
            </a:r>
          </a:p>
          <a:p>
            <a:pPr marL="0" lvl="1"/>
            <a:r>
              <a:rPr lang="en-US" sz="900" dirty="0"/>
              <a:t>NDOH approval,</a:t>
            </a:r>
          </a:p>
          <a:p>
            <a:pPr marL="0" lvl="1"/>
            <a:r>
              <a:rPr lang="en-US" sz="900" dirty="0"/>
              <a:t>Instrument </a:t>
            </a:r>
            <a:r>
              <a:rPr lang="en-US" sz="900" dirty="0" smtClean="0"/>
              <a:t>finalized</a:t>
            </a:r>
          </a:p>
          <a:p>
            <a:pPr marL="0" lvl="1"/>
            <a:endParaRPr lang="en-US" sz="900" dirty="0"/>
          </a:p>
          <a:p>
            <a:pPr marL="0" lvl="1"/>
            <a:endParaRPr lang="en-ZA" sz="900" dirty="0"/>
          </a:p>
        </p:txBody>
      </p:sp>
    </p:spTree>
    <p:extLst>
      <p:ext uri="{BB962C8B-B14F-4D97-AF65-F5344CB8AC3E}">
        <p14:creationId xmlns:p14="http://schemas.microsoft.com/office/powerpoint/2010/main" val="224867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58962"/>
            <a:ext cx="8229600" cy="1143000"/>
          </a:xfrm>
          <a:noFill/>
        </p:spPr>
        <p:txBody>
          <a:bodyPr>
            <a:normAutofit/>
          </a:bodyPr>
          <a:lstStyle/>
          <a:p>
            <a:r>
              <a:rPr lang="nl-NL" dirty="0">
                <a:solidFill>
                  <a:schemeClr val="tx1"/>
                </a:solidFill>
              </a:rPr>
              <a:t>NHI vision</a:t>
            </a:r>
          </a:p>
        </p:txBody>
      </p:sp>
      <p:sp>
        <p:nvSpPr>
          <p:cNvPr id="3" name="Tijdelijke aanduiding voor inhoud 2"/>
          <p:cNvSpPr>
            <a:spLocks noGrp="1"/>
          </p:cNvSpPr>
          <p:nvPr>
            <p:ph idx="1"/>
          </p:nvPr>
        </p:nvSpPr>
        <p:spPr>
          <a:xfrm>
            <a:off x="390364" y="1772816"/>
            <a:ext cx="8363272" cy="4525963"/>
          </a:xfrm>
        </p:spPr>
        <p:txBody>
          <a:bodyPr>
            <a:normAutofit lnSpcReduction="10000"/>
          </a:bodyPr>
          <a:lstStyle/>
          <a:p>
            <a:r>
              <a:rPr lang="en-ZA" dirty="0" smtClean="0"/>
              <a:t>“</a:t>
            </a:r>
            <a:r>
              <a:rPr lang="en-ZA" dirty="0"/>
              <a:t>Of all the forms of inequality, injustice in health care is the most shocking and inhumane” – </a:t>
            </a:r>
            <a:r>
              <a:rPr lang="en-ZA" dirty="0" err="1"/>
              <a:t>Dr.</a:t>
            </a:r>
            <a:r>
              <a:rPr lang="en-ZA" dirty="0"/>
              <a:t> Martin Luther King, Jr. </a:t>
            </a:r>
          </a:p>
          <a:p>
            <a:r>
              <a:rPr lang="en-US" dirty="0"/>
              <a:t>Social justice rationale </a:t>
            </a:r>
          </a:p>
          <a:p>
            <a:pPr lvl="1"/>
            <a:r>
              <a:rPr lang="en-US" dirty="0"/>
              <a:t>Basic right to health care</a:t>
            </a:r>
          </a:p>
          <a:p>
            <a:pPr lvl="1"/>
            <a:r>
              <a:rPr lang="en-US" dirty="0"/>
              <a:t>Poverty trap operating via poor communities having worse access to health care or/and access to worse health care</a:t>
            </a:r>
          </a:p>
          <a:p>
            <a:r>
              <a:rPr lang="nl-NL" dirty="0"/>
              <a:t>Growth and </a:t>
            </a:r>
            <a:r>
              <a:rPr lang="nl-NL" dirty="0" smtClean="0"/>
              <a:t>efficiency: human capital</a:t>
            </a:r>
            <a:endParaRPr lang="nl-NL" dirty="0"/>
          </a:p>
        </p:txBody>
      </p:sp>
    </p:spTree>
    <p:extLst>
      <p:ext uri="{BB962C8B-B14F-4D97-AF65-F5344CB8AC3E}">
        <p14:creationId xmlns:p14="http://schemas.microsoft.com/office/powerpoint/2010/main" val="25906139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8962"/>
            <a:ext cx="8229600" cy="1143000"/>
          </a:xfrm>
          <a:noFill/>
        </p:spPr>
        <p:txBody>
          <a:bodyPr>
            <a:normAutofit/>
          </a:bodyPr>
          <a:lstStyle/>
          <a:p>
            <a:r>
              <a:rPr lang="nl-NL" dirty="0">
                <a:solidFill>
                  <a:schemeClr val="tx1"/>
                </a:solidFill>
              </a:rPr>
              <a:t>NHI vision</a:t>
            </a:r>
          </a:p>
        </p:txBody>
      </p:sp>
      <p:sp>
        <p:nvSpPr>
          <p:cNvPr id="3" name="Tijdelijke aanduiding voor inhoud 2"/>
          <p:cNvSpPr>
            <a:spLocks noGrp="1"/>
          </p:cNvSpPr>
          <p:nvPr>
            <p:ph idx="1"/>
          </p:nvPr>
        </p:nvSpPr>
        <p:spPr>
          <a:xfrm>
            <a:off x="390364" y="1772816"/>
            <a:ext cx="8363272" cy="4525963"/>
          </a:xfrm>
        </p:spPr>
        <p:txBody>
          <a:bodyPr>
            <a:normAutofit fontScale="85000" lnSpcReduction="10000"/>
          </a:bodyPr>
          <a:lstStyle/>
          <a:p>
            <a:r>
              <a:rPr lang="en-US" dirty="0" smtClean="0"/>
              <a:t>Why is accountability crucial to achieving this vision?</a:t>
            </a:r>
          </a:p>
          <a:p>
            <a:pPr marL="914400" lvl="1" indent="-457200">
              <a:buFont typeface="Arial" panose="020B0604020202020204" pitchFamily="34" charset="0"/>
              <a:buChar char="•"/>
            </a:pPr>
            <a:r>
              <a:rPr lang="en-US" sz="2400" dirty="0" smtClean="0"/>
              <a:t>Accountability of health systems is a </a:t>
            </a:r>
            <a:r>
              <a:rPr lang="en-US" sz="2400" b="1" dirty="0" smtClean="0"/>
              <a:t>basic right </a:t>
            </a:r>
            <a:r>
              <a:rPr lang="en-US" sz="2400" dirty="0" smtClean="0"/>
              <a:t>recognized with </a:t>
            </a:r>
            <a:r>
              <a:rPr lang="en-GB" sz="2400" dirty="0"/>
              <a:t>1978 Declaration of Alma-Ata </a:t>
            </a:r>
            <a:r>
              <a:rPr lang="en-GB" sz="2400" dirty="0" smtClean="0"/>
              <a:t>&amp; 2018 </a:t>
            </a:r>
            <a:r>
              <a:rPr lang="en-GB" sz="2400" dirty="0"/>
              <a:t>Declaration of Astana </a:t>
            </a:r>
            <a:endParaRPr lang="en-GB" sz="2400" dirty="0" smtClean="0"/>
          </a:p>
          <a:p>
            <a:pPr marL="914400" lvl="1" indent="-457200">
              <a:buFont typeface="Arial" panose="020B0604020202020204" pitchFamily="34" charset="0"/>
              <a:buChar char="•"/>
            </a:pPr>
            <a:r>
              <a:rPr lang="en-GB" sz="2400" dirty="0" smtClean="0"/>
              <a:t>This entails an active role in</a:t>
            </a:r>
          </a:p>
          <a:p>
            <a:pPr marL="1314450" lvl="2" indent="-457200"/>
            <a:r>
              <a:rPr lang="en-GB" sz="2000" dirty="0" smtClean="0"/>
              <a:t>maintaining</a:t>
            </a:r>
            <a:r>
              <a:rPr lang="en-GB" sz="2000" dirty="0"/>
              <a:t>, promoting and restoring their health </a:t>
            </a:r>
            <a:r>
              <a:rPr lang="en-GB" sz="2000" dirty="0" smtClean="0"/>
              <a:t> </a:t>
            </a:r>
            <a:endParaRPr lang="en-GB" sz="2000" dirty="0"/>
          </a:p>
          <a:p>
            <a:pPr marL="1314450" lvl="2" indent="-457200"/>
            <a:r>
              <a:rPr lang="en-GB" sz="2000" dirty="0" smtClean="0"/>
              <a:t>planning</a:t>
            </a:r>
            <a:r>
              <a:rPr lang="en-GB" sz="2000" dirty="0"/>
              <a:t>, organisation, operation and control of primary health care </a:t>
            </a:r>
          </a:p>
          <a:p>
            <a:pPr marL="457200" indent="-457200"/>
            <a:r>
              <a:rPr lang="en-GB" sz="2800" dirty="0"/>
              <a:t>Health workers &amp; policymakers appointed to serve citizens</a:t>
            </a:r>
          </a:p>
          <a:p>
            <a:pPr marL="914400" lvl="1" indent="-457200">
              <a:buFont typeface="Arial" panose="020B0604020202020204" pitchFamily="34" charset="0"/>
              <a:buChar char="•"/>
            </a:pPr>
            <a:r>
              <a:rPr lang="en-GB" sz="2400" dirty="0"/>
              <a:t>Thus need to be responsive and accountable to those citizens</a:t>
            </a:r>
            <a:endParaRPr lang="en-US" sz="2400" dirty="0">
              <a:ea typeface="Calibri" panose="020F0502020204030204" pitchFamily="34" charset="0"/>
            </a:endParaRPr>
          </a:p>
          <a:p>
            <a:pPr marL="457200" indent="-457200"/>
            <a:r>
              <a:rPr lang="en-GB" sz="2800" dirty="0" smtClean="0"/>
              <a:t>Principle of good governance </a:t>
            </a:r>
            <a:endParaRPr lang="en-GB" sz="2800" dirty="0"/>
          </a:p>
          <a:p>
            <a:pPr marL="914400" lvl="1" indent="-457200">
              <a:buFont typeface="Arial" panose="020B0604020202020204" pitchFamily="34" charset="0"/>
              <a:buChar char="•"/>
            </a:pPr>
            <a:r>
              <a:rPr lang="en-GB" sz="2400" dirty="0"/>
              <a:t>Encourages accountability &amp; </a:t>
            </a:r>
            <a:r>
              <a:rPr lang="en-GB" sz="2400" dirty="0" smtClean="0"/>
              <a:t>needs-responsiveness (people-centred)</a:t>
            </a:r>
            <a:endParaRPr lang="en-GB" sz="2400" dirty="0"/>
          </a:p>
          <a:p>
            <a:pPr marL="914400" lvl="1" indent="-457200">
              <a:buFont typeface="Arial" panose="020B0604020202020204" pitchFamily="34" charset="0"/>
              <a:buChar char="•"/>
            </a:pPr>
            <a:r>
              <a:rPr lang="en-GB" sz="2400" dirty="0"/>
              <a:t>Enhances equity &amp; social justice</a:t>
            </a:r>
          </a:p>
          <a:p>
            <a:pPr marL="914400" lvl="1" indent="-457200">
              <a:buFont typeface="Arial" panose="020B0604020202020204" pitchFamily="34" charset="0"/>
              <a:buChar char="•"/>
            </a:pPr>
            <a:endParaRPr lang="en-GB" dirty="0"/>
          </a:p>
          <a:p>
            <a:pPr lvl="1"/>
            <a:endParaRPr lang="nl-NL" dirty="0"/>
          </a:p>
        </p:txBody>
      </p:sp>
    </p:spTree>
    <p:extLst>
      <p:ext uri="{BB962C8B-B14F-4D97-AF65-F5344CB8AC3E}">
        <p14:creationId xmlns:p14="http://schemas.microsoft.com/office/powerpoint/2010/main" val="7060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500034" y="357166"/>
            <a:ext cx="8229600" cy="1143000"/>
          </a:xfrm>
          <a:prstGeom prst="rect">
            <a:avLst/>
          </a:prstGeom>
          <a:noFill/>
          <a:ln w="9525">
            <a:noFill/>
            <a:miter lim="800000"/>
            <a:headEnd/>
            <a:tailEnd/>
          </a:ln>
        </p:spPr>
        <p:txBody>
          <a:bodyPr anchor="ctr"/>
          <a:lstStyle/>
          <a:p>
            <a:r>
              <a:rPr lang="en-US" sz="4000" b="1" dirty="0" smtClean="0">
                <a:solidFill>
                  <a:schemeClr val="tx2"/>
                </a:solidFill>
              </a:rPr>
              <a:t>Accountability and </a:t>
            </a:r>
            <a:br>
              <a:rPr lang="en-US" sz="4000" b="1" dirty="0" smtClean="0">
                <a:solidFill>
                  <a:schemeClr val="tx2"/>
                </a:solidFill>
              </a:rPr>
            </a:br>
            <a:r>
              <a:rPr lang="en-US" sz="4000" b="1" dirty="0" smtClean="0">
                <a:solidFill>
                  <a:schemeClr val="tx2"/>
                </a:solidFill>
              </a:rPr>
              <a:t>public services</a:t>
            </a:r>
            <a:endParaRPr lang="en-US" sz="4000" b="1" dirty="0">
              <a:solidFill>
                <a:schemeClr val="tx2"/>
              </a:solidFill>
            </a:endParaRPr>
          </a:p>
        </p:txBody>
      </p:sp>
      <p:sp>
        <p:nvSpPr>
          <p:cNvPr id="5" name="Oval 4"/>
          <p:cNvSpPr/>
          <p:nvPr/>
        </p:nvSpPr>
        <p:spPr bwMode="auto">
          <a:xfrm>
            <a:off x="2786050" y="2000240"/>
            <a:ext cx="785818" cy="78581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785786" y="4214818"/>
            <a:ext cx="857256" cy="8572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4929190" y="4071942"/>
            <a:ext cx="785818" cy="78581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TextBox 8"/>
          <p:cNvSpPr txBox="1"/>
          <p:nvPr/>
        </p:nvSpPr>
        <p:spPr>
          <a:xfrm>
            <a:off x="3786182" y="1857364"/>
            <a:ext cx="1233030" cy="584775"/>
          </a:xfrm>
          <a:prstGeom prst="rect">
            <a:avLst/>
          </a:prstGeom>
          <a:noFill/>
        </p:spPr>
        <p:txBody>
          <a:bodyPr wrap="none" rtlCol="0">
            <a:spAutoFit/>
          </a:bodyPr>
          <a:lstStyle/>
          <a:p>
            <a:r>
              <a:rPr lang="en-US" sz="3200" dirty="0" smtClean="0">
                <a:solidFill>
                  <a:srgbClr val="FF0000"/>
                </a:solidFill>
              </a:rPr>
              <a:t>Client</a:t>
            </a:r>
            <a:endParaRPr lang="en-US" sz="3200" dirty="0">
              <a:solidFill>
                <a:srgbClr val="FF0000"/>
              </a:solidFill>
            </a:endParaRPr>
          </a:p>
        </p:txBody>
      </p:sp>
      <p:sp>
        <p:nvSpPr>
          <p:cNvPr id="10" name="TextBox 9"/>
          <p:cNvSpPr txBox="1"/>
          <p:nvPr/>
        </p:nvSpPr>
        <p:spPr>
          <a:xfrm>
            <a:off x="357158" y="5214950"/>
            <a:ext cx="1710725" cy="584775"/>
          </a:xfrm>
          <a:prstGeom prst="rect">
            <a:avLst/>
          </a:prstGeom>
          <a:noFill/>
        </p:spPr>
        <p:txBody>
          <a:bodyPr wrap="none" rtlCol="0">
            <a:spAutoFit/>
          </a:bodyPr>
          <a:lstStyle/>
          <a:p>
            <a:r>
              <a:rPr lang="en-US" sz="3200" dirty="0" smtClean="0">
                <a:solidFill>
                  <a:srgbClr val="FF0000"/>
                </a:solidFill>
              </a:rPr>
              <a:t>Provider</a:t>
            </a:r>
            <a:endParaRPr lang="en-US" sz="3200" dirty="0">
              <a:solidFill>
                <a:srgbClr val="FF0000"/>
              </a:solidFill>
            </a:endParaRPr>
          </a:p>
        </p:txBody>
      </p:sp>
      <p:sp>
        <p:nvSpPr>
          <p:cNvPr id="11" name="TextBox 10"/>
          <p:cNvSpPr txBox="1"/>
          <p:nvPr/>
        </p:nvSpPr>
        <p:spPr>
          <a:xfrm>
            <a:off x="5734980" y="3637130"/>
            <a:ext cx="2450895" cy="1077218"/>
          </a:xfrm>
          <a:prstGeom prst="rect">
            <a:avLst/>
          </a:prstGeom>
          <a:noFill/>
        </p:spPr>
        <p:txBody>
          <a:bodyPr wrap="square" rtlCol="0">
            <a:spAutoFit/>
          </a:bodyPr>
          <a:lstStyle/>
          <a:p>
            <a:r>
              <a:rPr lang="en-US" sz="3200" dirty="0" smtClean="0">
                <a:solidFill>
                  <a:srgbClr val="FF0000"/>
                </a:solidFill>
              </a:rPr>
              <a:t>Policy makers</a:t>
            </a:r>
            <a:endParaRPr lang="en-US" sz="3200" dirty="0">
              <a:solidFill>
                <a:srgbClr val="FF0000"/>
              </a:solidFill>
            </a:endParaRPr>
          </a:p>
        </p:txBody>
      </p:sp>
      <p:sp>
        <p:nvSpPr>
          <p:cNvPr id="12" name="Down Arrow 11"/>
          <p:cNvSpPr/>
          <p:nvPr/>
        </p:nvSpPr>
        <p:spPr bwMode="auto">
          <a:xfrm rot="19017207">
            <a:off x="3923766" y="2479479"/>
            <a:ext cx="852630" cy="17859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5400000">
            <a:off x="1321571" y="2750339"/>
            <a:ext cx="1428760" cy="135732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9" name="TextBox 18"/>
          <p:cNvSpPr txBox="1"/>
          <p:nvPr/>
        </p:nvSpPr>
        <p:spPr>
          <a:xfrm>
            <a:off x="285720" y="2428868"/>
            <a:ext cx="2071702" cy="954107"/>
          </a:xfrm>
          <a:prstGeom prst="rect">
            <a:avLst/>
          </a:prstGeom>
          <a:noFill/>
        </p:spPr>
        <p:txBody>
          <a:bodyPr wrap="square" rtlCol="0">
            <a:spAutoFit/>
          </a:bodyPr>
          <a:lstStyle/>
          <a:p>
            <a:r>
              <a:rPr lang="en-US" sz="2800" i="1" dirty="0" smtClean="0"/>
              <a:t>Often no direct link</a:t>
            </a:r>
            <a:endParaRPr lang="en-US" sz="2800" i="1" dirty="0"/>
          </a:p>
        </p:txBody>
      </p:sp>
      <p:sp>
        <p:nvSpPr>
          <p:cNvPr id="20" name="TextBox 19"/>
          <p:cNvSpPr txBox="1"/>
          <p:nvPr/>
        </p:nvSpPr>
        <p:spPr>
          <a:xfrm>
            <a:off x="4876781" y="2302933"/>
            <a:ext cx="4000528" cy="954107"/>
          </a:xfrm>
          <a:prstGeom prst="rect">
            <a:avLst/>
          </a:prstGeom>
          <a:noFill/>
        </p:spPr>
        <p:txBody>
          <a:bodyPr wrap="square" rtlCol="0">
            <a:spAutoFit/>
          </a:bodyPr>
          <a:lstStyle/>
          <a:p>
            <a:r>
              <a:rPr lang="en-US" sz="2800" i="1" dirty="0" smtClean="0"/>
              <a:t>Weak link via irregular elections</a:t>
            </a:r>
            <a:endParaRPr lang="en-US" sz="2800" i="1" dirty="0"/>
          </a:p>
        </p:txBody>
      </p:sp>
      <p:sp>
        <p:nvSpPr>
          <p:cNvPr id="21" name="TextBox 20"/>
          <p:cNvSpPr txBox="1"/>
          <p:nvPr/>
        </p:nvSpPr>
        <p:spPr>
          <a:xfrm>
            <a:off x="2483768" y="5072074"/>
            <a:ext cx="6858048" cy="1138773"/>
          </a:xfrm>
          <a:prstGeom prst="rect">
            <a:avLst/>
          </a:prstGeom>
          <a:noFill/>
        </p:spPr>
        <p:txBody>
          <a:bodyPr wrap="square" rtlCol="0">
            <a:spAutoFit/>
          </a:bodyPr>
          <a:lstStyle/>
          <a:p>
            <a:r>
              <a:rPr lang="en-US" sz="2800" i="1" dirty="0" smtClean="0"/>
              <a:t>Link through contract and payment </a:t>
            </a:r>
            <a:r>
              <a:rPr lang="en-US" sz="2000" i="1" dirty="0" smtClean="0"/>
              <a:t>Responsiveness to poor depends on contract design</a:t>
            </a:r>
            <a:br>
              <a:rPr lang="en-US" sz="2000" i="1" dirty="0" smtClean="0"/>
            </a:br>
            <a:r>
              <a:rPr lang="en-US" sz="2000" i="1" dirty="0" smtClean="0"/>
              <a:t>and management of contract</a:t>
            </a:r>
            <a:endParaRPr lang="en-US" sz="2000" i="1" dirty="0"/>
          </a:p>
        </p:txBody>
      </p:sp>
      <p:sp>
        <p:nvSpPr>
          <p:cNvPr id="22" name="Down Arrow 21"/>
          <p:cNvSpPr/>
          <p:nvPr/>
        </p:nvSpPr>
        <p:spPr bwMode="auto">
          <a:xfrm rot="5400000">
            <a:off x="2712418" y="3286439"/>
            <a:ext cx="904928" cy="2683529"/>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0676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500034" y="214290"/>
            <a:ext cx="8229600" cy="1143000"/>
          </a:xfrm>
          <a:prstGeom prst="rect">
            <a:avLst/>
          </a:prstGeom>
          <a:noFill/>
          <a:ln w="9525">
            <a:noFill/>
            <a:miter lim="800000"/>
            <a:headEnd/>
            <a:tailEnd/>
          </a:ln>
        </p:spPr>
        <p:txBody>
          <a:bodyPr anchor="ctr"/>
          <a:lstStyle/>
          <a:p>
            <a:r>
              <a:rPr lang="en-US" sz="4000" b="1" dirty="0" smtClean="0">
                <a:solidFill>
                  <a:schemeClr val="tx2"/>
                </a:solidFill>
              </a:rPr>
              <a:t>Accountability and </a:t>
            </a:r>
            <a:br>
              <a:rPr lang="en-US" sz="4000" b="1" dirty="0" smtClean="0">
                <a:solidFill>
                  <a:schemeClr val="tx2"/>
                </a:solidFill>
              </a:rPr>
            </a:br>
            <a:r>
              <a:rPr lang="en-US" sz="4000" b="1" dirty="0" smtClean="0">
                <a:solidFill>
                  <a:schemeClr val="tx2"/>
                </a:solidFill>
              </a:rPr>
              <a:t>public services</a:t>
            </a:r>
            <a:endParaRPr lang="en-US" sz="4000" b="1" dirty="0">
              <a:solidFill>
                <a:schemeClr val="tx2"/>
              </a:solidFill>
            </a:endParaRPr>
          </a:p>
        </p:txBody>
      </p:sp>
      <p:sp>
        <p:nvSpPr>
          <p:cNvPr id="15" name="TextBox 14"/>
          <p:cNvSpPr txBox="1"/>
          <p:nvPr/>
        </p:nvSpPr>
        <p:spPr>
          <a:xfrm>
            <a:off x="1000100" y="1702346"/>
            <a:ext cx="1643074" cy="3600986"/>
          </a:xfrm>
          <a:prstGeom prst="rect">
            <a:avLst/>
          </a:prstGeom>
          <a:noFill/>
          <a:ln>
            <a:solidFill>
              <a:schemeClr val="tx1"/>
            </a:solidFill>
          </a:ln>
        </p:spPr>
        <p:txBody>
          <a:bodyPr wrap="square" rtlCol="0">
            <a:spAutoFit/>
          </a:bodyPr>
          <a:lstStyle/>
          <a:p>
            <a:endParaRPr lang="en-US" dirty="0" smtClean="0"/>
          </a:p>
          <a:p>
            <a:endParaRPr lang="en-US" dirty="0" smtClean="0"/>
          </a:p>
          <a:p>
            <a:endParaRPr lang="en-US" dirty="0" smtClean="0"/>
          </a:p>
          <a:p>
            <a:endParaRPr lang="en-US" sz="2800" dirty="0" smtClean="0"/>
          </a:p>
          <a:p>
            <a:endParaRPr lang="en-US" sz="2800" dirty="0" smtClean="0"/>
          </a:p>
          <a:p>
            <a:r>
              <a:rPr lang="en-US" sz="2800" dirty="0" smtClean="0"/>
              <a:t>Principal</a:t>
            </a:r>
          </a:p>
          <a:p>
            <a:endParaRPr lang="en-US" dirty="0" smtClean="0"/>
          </a:p>
          <a:p>
            <a:endParaRPr lang="en-US" dirty="0" smtClean="0"/>
          </a:p>
          <a:p>
            <a:endParaRPr lang="en-US" dirty="0" smtClean="0"/>
          </a:p>
          <a:p>
            <a:endParaRPr lang="en-US" dirty="0" smtClean="0"/>
          </a:p>
          <a:p>
            <a:endParaRPr lang="en-US" dirty="0"/>
          </a:p>
        </p:txBody>
      </p:sp>
      <p:sp>
        <p:nvSpPr>
          <p:cNvPr id="17" name="TextBox 16"/>
          <p:cNvSpPr txBox="1"/>
          <p:nvPr/>
        </p:nvSpPr>
        <p:spPr>
          <a:xfrm>
            <a:off x="714348" y="6215082"/>
            <a:ext cx="4207242" cy="369332"/>
          </a:xfrm>
          <a:prstGeom prst="rect">
            <a:avLst/>
          </a:prstGeom>
          <a:noFill/>
        </p:spPr>
        <p:txBody>
          <a:bodyPr wrap="none" rtlCol="0">
            <a:spAutoFit/>
          </a:bodyPr>
          <a:lstStyle/>
          <a:p>
            <a:r>
              <a:rPr lang="en-US" dirty="0" smtClean="0"/>
              <a:t>From </a:t>
            </a:r>
            <a:r>
              <a:rPr lang="en-US" i="1" dirty="0" smtClean="0"/>
              <a:t>World Development Report 2004 </a:t>
            </a:r>
            <a:endParaRPr lang="en-US" i="1" dirty="0"/>
          </a:p>
        </p:txBody>
      </p:sp>
      <p:sp>
        <p:nvSpPr>
          <p:cNvPr id="18" name="TextBox 17"/>
          <p:cNvSpPr txBox="1"/>
          <p:nvPr/>
        </p:nvSpPr>
        <p:spPr>
          <a:xfrm>
            <a:off x="6429388" y="1714488"/>
            <a:ext cx="1643074" cy="3600986"/>
          </a:xfrm>
          <a:prstGeom prst="rect">
            <a:avLst/>
          </a:prstGeom>
          <a:noFill/>
          <a:ln>
            <a:solidFill>
              <a:schemeClr val="tx1"/>
            </a:solidFill>
          </a:ln>
        </p:spPr>
        <p:txBody>
          <a:bodyPr wrap="square" rtlCol="0">
            <a:spAutoFit/>
          </a:bodyPr>
          <a:lstStyle/>
          <a:p>
            <a:endParaRPr lang="en-US" dirty="0" smtClean="0"/>
          </a:p>
          <a:p>
            <a:endParaRPr lang="en-US" dirty="0" smtClean="0"/>
          </a:p>
          <a:p>
            <a:endParaRPr lang="en-US" dirty="0" smtClean="0"/>
          </a:p>
          <a:p>
            <a:endParaRPr lang="en-US" sz="2800" dirty="0" smtClean="0"/>
          </a:p>
          <a:p>
            <a:endParaRPr lang="en-US" sz="2800" dirty="0" smtClean="0"/>
          </a:p>
          <a:p>
            <a:r>
              <a:rPr lang="en-US" sz="2800" dirty="0" smtClean="0"/>
              <a:t>Agent</a:t>
            </a:r>
          </a:p>
          <a:p>
            <a:endParaRPr lang="en-US" dirty="0" smtClean="0"/>
          </a:p>
          <a:p>
            <a:endParaRPr lang="en-US" dirty="0" smtClean="0"/>
          </a:p>
          <a:p>
            <a:endParaRPr lang="en-US" dirty="0" smtClean="0"/>
          </a:p>
          <a:p>
            <a:endParaRPr lang="en-US" dirty="0" smtClean="0"/>
          </a:p>
          <a:p>
            <a:endParaRPr lang="en-US" dirty="0"/>
          </a:p>
        </p:txBody>
      </p:sp>
      <p:sp>
        <p:nvSpPr>
          <p:cNvPr id="23" name="TextBox 22"/>
          <p:cNvSpPr txBox="1"/>
          <p:nvPr/>
        </p:nvSpPr>
        <p:spPr>
          <a:xfrm>
            <a:off x="6357950" y="5357826"/>
            <a:ext cx="1857388" cy="461665"/>
          </a:xfrm>
          <a:prstGeom prst="rect">
            <a:avLst/>
          </a:prstGeom>
          <a:noFill/>
        </p:spPr>
        <p:txBody>
          <a:bodyPr wrap="square" rtlCol="0">
            <a:spAutoFit/>
          </a:bodyPr>
          <a:lstStyle/>
          <a:p>
            <a:r>
              <a:rPr lang="en-US" sz="2400" i="1" dirty="0" smtClean="0"/>
              <a:t>Provider</a:t>
            </a:r>
            <a:endParaRPr lang="en-US" sz="2400" i="1" dirty="0"/>
          </a:p>
        </p:txBody>
      </p:sp>
      <p:sp>
        <p:nvSpPr>
          <p:cNvPr id="24" name="TextBox 23"/>
          <p:cNvSpPr txBox="1"/>
          <p:nvPr/>
        </p:nvSpPr>
        <p:spPr>
          <a:xfrm>
            <a:off x="857224" y="5357826"/>
            <a:ext cx="1857388" cy="461665"/>
          </a:xfrm>
          <a:prstGeom prst="rect">
            <a:avLst/>
          </a:prstGeom>
          <a:noFill/>
        </p:spPr>
        <p:txBody>
          <a:bodyPr wrap="square" rtlCol="0">
            <a:spAutoFit/>
          </a:bodyPr>
          <a:lstStyle/>
          <a:p>
            <a:r>
              <a:rPr lang="en-US" sz="2400" i="1" dirty="0" smtClean="0"/>
              <a:t>Client </a:t>
            </a:r>
            <a:endParaRPr lang="en-US" sz="2400" i="1" dirty="0"/>
          </a:p>
        </p:txBody>
      </p:sp>
      <p:sp>
        <p:nvSpPr>
          <p:cNvPr id="25" name="Right Arrow 24"/>
          <p:cNvSpPr/>
          <p:nvPr/>
        </p:nvSpPr>
        <p:spPr bwMode="auto">
          <a:xfrm>
            <a:off x="3000364" y="1571612"/>
            <a:ext cx="3214710" cy="71438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Right Arrow 25"/>
          <p:cNvSpPr/>
          <p:nvPr/>
        </p:nvSpPr>
        <p:spPr bwMode="auto">
          <a:xfrm>
            <a:off x="3000364" y="2428868"/>
            <a:ext cx="3214710" cy="71438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 name="Right Arrow 26"/>
          <p:cNvSpPr/>
          <p:nvPr/>
        </p:nvSpPr>
        <p:spPr bwMode="auto">
          <a:xfrm>
            <a:off x="3071802" y="4857760"/>
            <a:ext cx="3214710" cy="71438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Right Arrow 27"/>
          <p:cNvSpPr/>
          <p:nvPr/>
        </p:nvSpPr>
        <p:spPr bwMode="auto">
          <a:xfrm rot="10800000">
            <a:off x="3000364" y="3286124"/>
            <a:ext cx="3214710" cy="71438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Right Arrow 28"/>
          <p:cNvSpPr/>
          <p:nvPr/>
        </p:nvSpPr>
        <p:spPr bwMode="auto">
          <a:xfrm rot="10800000">
            <a:off x="3000364" y="4071942"/>
            <a:ext cx="3214710" cy="71438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TextBox 30"/>
          <p:cNvSpPr txBox="1"/>
          <p:nvPr/>
        </p:nvSpPr>
        <p:spPr>
          <a:xfrm>
            <a:off x="3143240" y="1714488"/>
            <a:ext cx="2714644" cy="400110"/>
          </a:xfrm>
          <a:prstGeom prst="rect">
            <a:avLst/>
          </a:prstGeom>
          <a:noFill/>
          <a:ln>
            <a:noFill/>
          </a:ln>
        </p:spPr>
        <p:txBody>
          <a:bodyPr wrap="square" rtlCol="0">
            <a:spAutoFit/>
          </a:bodyPr>
          <a:lstStyle/>
          <a:p>
            <a:r>
              <a:rPr lang="en-US" sz="2000" b="1" dirty="0" smtClean="0">
                <a:solidFill>
                  <a:schemeClr val="bg1"/>
                </a:solidFill>
              </a:rPr>
              <a:t>Delegating</a:t>
            </a:r>
            <a:endParaRPr lang="en-US" sz="2000" b="1" dirty="0">
              <a:solidFill>
                <a:schemeClr val="bg1"/>
              </a:solidFill>
            </a:endParaRPr>
          </a:p>
        </p:txBody>
      </p:sp>
      <p:sp>
        <p:nvSpPr>
          <p:cNvPr id="32" name="TextBox 31"/>
          <p:cNvSpPr txBox="1"/>
          <p:nvPr/>
        </p:nvSpPr>
        <p:spPr>
          <a:xfrm>
            <a:off x="3143240" y="2571744"/>
            <a:ext cx="2714644" cy="400110"/>
          </a:xfrm>
          <a:prstGeom prst="rect">
            <a:avLst/>
          </a:prstGeom>
          <a:noFill/>
          <a:ln>
            <a:noFill/>
          </a:ln>
        </p:spPr>
        <p:txBody>
          <a:bodyPr wrap="square" rtlCol="0">
            <a:spAutoFit/>
          </a:bodyPr>
          <a:lstStyle/>
          <a:p>
            <a:r>
              <a:rPr lang="en-US" sz="2000" b="1" dirty="0" smtClean="0">
                <a:solidFill>
                  <a:schemeClr val="bg1"/>
                </a:solidFill>
              </a:rPr>
              <a:t>Financing</a:t>
            </a:r>
            <a:endParaRPr lang="en-US" sz="2000" b="1" dirty="0">
              <a:solidFill>
                <a:schemeClr val="bg1"/>
              </a:solidFill>
            </a:endParaRPr>
          </a:p>
        </p:txBody>
      </p:sp>
      <p:sp>
        <p:nvSpPr>
          <p:cNvPr id="33" name="TextBox 32"/>
          <p:cNvSpPr txBox="1"/>
          <p:nvPr/>
        </p:nvSpPr>
        <p:spPr>
          <a:xfrm>
            <a:off x="3214678" y="3429000"/>
            <a:ext cx="2714644" cy="400110"/>
          </a:xfrm>
          <a:prstGeom prst="rect">
            <a:avLst/>
          </a:prstGeom>
          <a:noFill/>
          <a:ln>
            <a:noFill/>
          </a:ln>
        </p:spPr>
        <p:txBody>
          <a:bodyPr wrap="square" rtlCol="0">
            <a:spAutoFit/>
          </a:bodyPr>
          <a:lstStyle/>
          <a:p>
            <a:r>
              <a:rPr lang="en-US" sz="2000" b="1" dirty="0" smtClean="0">
                <a:solidFill>
                  <a:schemeClr val="bg1"/>
                </a:solidFill>
              </a:rPr>
              <a:t>Performing</a:t>
            </a:r>
            <a:endParaRPr lang="en-US" sz="2000" b="1" dirty="0">
              <a:solidFill>
                <a:schemeClr val="bg1"/>
              </a:solidFill>
            </a:endParaRPr>
          </a:p>
        </p:txBody>
      </p:sp>
      <p:sp>
        <p:nvSpPr>
          <p:cNvPr id="34" name="TextBox 33"/>
          <p:cNvSpPr txBox="1"/>
          <p:nvPr/>
        </p:nvSpPr>
        <p:spPr>
          <a:xfrm>
            <a:off x="3357554" y="4214818"/>
            <a:ext cx="2714644" cy="400110"/>
          </a:xfrm>
          <a:prstGeom prst="rect">
            <a:avLst/>
          </a:prstGeom>
          <a:noFill/>
          <a:ln>
            <a:noFill/>
          </a:ln>
        </p:spPr>
        <p:txBody>
          <a:bodyPr wrap="square" rtlCol="0">
            <a:spAutoFit/>
          </a:bodyPr>
          <a:lstStyle/>
          <a:p>
            <a:r>
              <a:rPr lang="en-US" sz="2000" b="1" dirty="0" smtClean="0">
                <a:solidFill>
                  <a:schemeClr val="bg1"/>
                </a:solidFill>
              </a:rPr>
              <a:t>Informing</a:t>
            </a:r>
            <a:endParaRPr lang="en-US" sz="2000" b="1" dirty="0">
              <a:solidFill>
                <a:schemeClr val="bg1"/>
              </a:solidFill>
            </a:endParaRPr>
          </a:p>
        </p:txBody>
      </p:sp>
      <p:sp>
        <p:nvSpPr>
          <p:cNvPr id="35" name="TextBox 34"/>
          <p:cNvSpPr txBox="1"/>
          <p:nvPr/>
        </p:nvSpPr>
        <p:spPr>
          <a:xfrm>
            <a:off x="3286116" y="5000636"/>
            <a:ext cx="2714644" cy="400110"/>
          </a:xfrm>
          <a:prstGeom prst="rect">
            <a:avLst/>
          </a:prstGeom>
          <a:noFill/>
          <a:ln>
            <a:noFill/>
          </a:ln>
        </p:spPr>
        <p:txBody>
          <a:bodyPr wrap="square" rtlCol="0">
            <a:spAutoFit/>
          </a:bodyPr>
          <a:lstStyle/>
          <a:p>
            <a:r>
              <a:rPr lang="en-US" sz="2000" b="1" dirty="0" smtClean="0">
                <a:solidFill>
                  <a:schemeClr val="bg1"/>
                </a:solidFill>
              </a:rPr>
              <a:t>Enforcing</a:t>
            </a:r>
            <a:endParaRPr lang="en-US" sz="2000" b="1" dirty="0">
              <a:solidFill>
                <a:schemeClr val="bg1"/>
              </a:solidFill>
            </a:endParaRPr>
          </a:p>
        </p:txBody>
      </p:sp>
    </p:spTree>
    <p:extLst>
      <p:ext uri="{BB962C8B-B14F-4D97-AF65-F5344CB8AC3E}">
        <p14:creationId xmlns:p14="http://schemas.microsoft.com/office/powerpoint/2010/main" val="2183791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9C49F-2412-481C-98C3-0B758A7C84AD}"/>
              </a:ext>
            </a:extLst>
          </p:cNvPr>
          <p:cNvSpPr>
            <a:spLocks noGrp="1"/>
          </p:cNvSpPr>
          <p:nvPr>
            <p:ph idx="1"/>
          </p:nvPr>
        </p:nvSpPr>
        <p:spPr>
          <a:xfrm>
            <a:off x="355022" y="548680"/>
            <a:ext cx="8693035" cy="638695"/>
          </a:xfrm>
        </p:spPr>
        <p:txBody>
          <a:bodyPr>
            <a:noAutofit/>
          </a:bodyPr>
          <a:lstStyle/>
          <a:p>
            <a:pPr marL="0" indent="0">
              <a:lnSpc>
                <a:spcPct val="110000"/>
              </a:lnSpc>
              <a:buNone/>
            </a:pPr>
            <a:r>
              <a:rPr lang="en-ZA" sz="2400" b="1" dirty="0">
                <a:solidFill>
                  <a:schemeClr val="tx1">
                    <a:lumMod val="75000"/>
                    <a:lumOff val="25000"/>
                  </a:schemeClr>
                </a:solidFill>
              </a:rPr>
              <a:t>How well are our clinics doing on hypertension screening?</a:t>
            </a:r>
          </a:p>
          <a:p>
            <a:pPr marL="0" indent="0">
              <a:lnSpc>
                <a:spcPct val="110000"/>
              </a:lnSpc>
              <a:buNone/>
            </a:pPr>
            <a:endParaRPr lang="en-US" sz="2400" dirty="0">
              <a:solidFill>
                <a:schemeClr val="tx1">
                  <a:lumMod val="75000"/>
                  <a:lumOff val="25000"/>
                </a:schemeClr>
              </a:solidFill>
            </a:endParaRPr>
          </a:p>
          <a:p>
            <a:pPr marL="0" indent="0">
              <a:lnSpc>
                <a:spcPct val="110000"/>
              </a:lnSpc>
              <a:buNone/>
            </a:pPr>
            <a:endParaRPr lang="en-ZA" sz="2400" dirty="0">
              <a:solidFill>
                <a:schemeClr val="tx1">
                  <a:lumMod val="75000"/>
                  <a:lumOff val="25000"/>
                </a:schemeClr>
              </a:solidFill>
            </a:endParaRPr>
          </a:p>
        </p:txBody>
      </p:sp>
      <p:graphicFrame>
        <p:nvGraphicFramePr>
          <p:cNvPr id="5" name="Chart 4"/>
          <p:cNvGraphicFramePr>
            <a:graphicFrameLocks/>
          </p:cNvGraphicFramePr>
          <p:nvPr/>
        </p:nvGraphicFramePr>
        <p:xfrm>
          <a:off x="140970" y="2026920"/>
          <a:ext cx="8778240" cy="41871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01540" y="5229200"/>
            <a:ext cx="2625090" cy="646331"/>
          </a:xfrm>
          <a:prstGeom prst="rect">
            <a:avLst/>
          </a:prstGeom>
          <a:noFill/>
        </p:spPr>
        <p:txBody>
          <a:bodyPr wrap="square" rtlCol="0">
            <a:spAutoFit/>
          </a:bodyPr>
          <a:lstStyle/>
          <a:p>
            <a:pPr algn="ctr"/>
            <a:r>
              <a:rPr lang="en-US" dirty="0">
                <a:latin typeface="+mj-lt"/>
              </a:rPr>
              <a:t>Lifestyle advice for controlling hypertension</a:t>
            </a:r>
            <a:endParaRPr lang="en-ZA" dirty="0">
              <a:latin typeface="+mj-lt"/>
            </a:endParaRPr>
          </a:p>
        </p:txBody>
      </p:sp>
      <p:sp>
        <p:nvSpPr>
          <p:cNvPr id="7" name="TextBox 6"/>
          <p:cNvSpPr txBox="1"/>
          <p:nvPr/>
        </p:nvSpPr>
        <p:spPr>
          <a:xfrm>
            <a:off x="687877" y="5445685"/>
            <a:ext cx="2625090" cy="369332"/>
          </a:xfrm>
          <a:prstGeom prst="rect">
            <a:avLst/>
          </a:prstGeom>
          <a:noFill/>
        </p:spPr>
        <p:txBody>
          <a:bodyPr wrap="square" rtlCol="0">
            <a:spAutoFit/>
          </a:bodyPr>
          <a:lstStyle/>
          <a:p>
            <a:pPr algn="ctr"/>
            <a:r>
              <a:rPr lang="en-US" dirty="0">
                <a:latin typeface="+mj-lt"/>
              </a:rPr>
              <a:t>Hypertension screening</a:t>
            </a:r>
            <a:endParaRPr lang="en-ZA"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2603042690"/>
              </p:ext>
            </p:extLst>
          </p:nvPr>
        </p:nvGraphicFramePr>
        <p:xfrm>
          <a:off x="140970" y="1412776"/>
          <a:ext cx="8820148" cy="4000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018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3"/>
          <p:cNvPicPr preferRelativeResize="0"/>
          <p:nvPr/>
        </p:nvPicPr>
        <p:blipFill rotWithShape="1">
          <a:blip r:embed="rId3">
            <a:alphaModFix/>
          </a:blip>
          <a:srcRect/>
          <a:stretch/>
        </p:blipFill>
        <p:spPr>
          <a:xfrm>
            <a:off x="388948" y="165752"/>
            <a:ext cx="8566124" cy="5168075"/>
          </a:xfrm>
          <a:prstGeom prst="rect">
            <a:avLst/>
          </a:prstGeom>
          <a:noFill/>
          <a:ln>
            <a:noFill/>
          </a:ln>
        </p:spPr>
      </p:pic>
      <p:sp>
        <p:nvSpPr>
          <p:cNvPr id="249" name="Google Shape;249;p33"/>
          <p:cNvSpPr txBox="1"/>
          <p:nvPr/>
        </p:nvSpPr>
        <p:spPr>
          <a:xfrm>
            <a:off x="518616" y="6301348"/>
            <a:ext cx="3343700" cy="4656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Source: Christian, et al .(2019)</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40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6830" y="1549241"/>
            <a:ext cx="8396741" cy="1015663"/>
          </a:xfrm>
          <a:prstGeom prst="rect">
            <a:avLst/>
          </a:prstGeom>
          <a:noFill/>
        </p:spPr>
        <p:txBody>
          <a:bodyPr wrap="square" rtlCol="0">
            <a:spAutoFit/>
          </a:bodyPr>
          <a:lstStyle/>
          <a:p>
            <a:r>
              <a:rPr lang="en-US" sz="2000" b="1" dirty="0" smtClean="0"/>
              <a:t>Percentage </a:t>
            </a:r>
            <a:r>
              <a:rPr lang="en-US" sz="2000" b="1" dirty="0" smtClean="0"/>
              <a:t>of blood pressure screening patients with high blood pressure who are provided with lifestyle advice (e.g. exercise, smoking, diet) at 20 Eastern Cape clinics</a:t>
            </a:r>
            <a:endParaRPr lang="en-US" sz="2000" b="1" dirty="0"/>
          </a:p>
        </p:txBody>
      </p:sp>
      <p:graphicFrame>
        <p:nvGraphicFramePr>
          <p:cNvPr id="4" name="Chart 3"/>
          <p:cNvGraphicFramePr>
            <a:graphicFrameLocks/>
          </p:cNvGraphicFramePr>
          <p:nvPr>
            <p:extLst>
              <p:ext uri="{D42A27DB-BD31-4B8C-83A1-F6EECF244321}">
                <p14:modId xmlns:p14="http://schemas.microsoft.com/office/powerpoint/2010/main" val="2013928428"/>
              </p:ext>
            </p:extLst>
          </p:nvPr>
        </p:nvGraphicFramePr>
        <p:xfrm>
          <a:off x="1763688" y="2780928"/>
          <a:ext cx="5256584"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256;p34"/>
          <p:cNvSpPr txBox="1">
            <a:spLocks noGrp="1"/>
          </p:cNvSpPr>
          <p:nvPr>
            <p:ph type="title"/>
          </p:nvPr>
        </p:nvSpPr>
        <p:spPr>
          <a:xfrm>
            <a:off x="467544" y="260648"/>
            <a:ext cx="8229600"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ts val="3000"/>
              <a:buFont typeface="Calibri"/>
              <a:buNone/>
            </a:pPr>
            <a:r>
              <a:rPr lang="en-GB" cap="none" dirty="0">
                <a:solidFill>
                  <a:schemeClr val="tx1"/>
                </a:solidFill>
              </a:rPr>
              <a:t>Accountability and information flows in facilities</a:t>
            </a:r>
            <a:endParaRPr cap="none" dirty="0">
              <a:solidFill>
                <a:schemeClr val="tx1"/>
              </a:solidFill>
            </a:endParaRPr>
          </a:p>
        </p:txBody>
      </p:sp>
      <p:sp>
        <p:nvSpPr>
          <p:cNvPr id="6" name="Google Shape;257;p34"/>
          <p:cNvSpPr txBox="1"/>
          <p:nvPr/>
        </p:nvSpPr>
        <p:spPr>
          <a:xfrm>
            <a:off x="1057703" y="6301348"/>
            <a:ext cx="3343700" cy="4656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GB" sz="1200" dirty="0">
                <a:solidFill>
                  <a:schemeClr val="dk1"/>
                </a:solidFill>
                <a:latin typeface="Calibri"/>
                <a:ea typeface="Calibri"/>
                <a:cs typeface="Calibri"/>
                <a:sym typeface="Calibri"/>
              </a:rPr>
              <a:t>Source: Analysis by presenter, 2016 data</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840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634a81a-cd4b-40c3-8477-c962847482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31E6482336CE4182819063A47516EB" ma:contentTypeVersion="17" ma:contentTypeDescription="Create a new document." ma:contentTypeScope="" ma:versionID="c1269059716dfe841c3effa8c15e23d9">
  <xsd:schema xmlns:xsd="http://www.w3.org/2001/XMLSchema" xmlns:xs="http://www.w3.org/2001/XMLSchema" xmlns:p="http://schemas.microsoft.com/office/2006/metadata/properties" xmlns:ns3="70fd8144-bbd4-419d-8ef4-bf652c1fb031" xmlns:ns4="f634a81a-cd4b-40c3-8477-c9628474824d" targetNamespace="http://schemas.microsoft.com/office/2006/metadata/properties" ma:root="true" ma:fieldsID="c14cbee506b7450768fd8b6cecc0748b" ns3:_="" ns4:_="">
    <xsd:import namespace="70fd8144-bbd4-419d-8ef4-bf652c1fb031"/>
    <xsd:import namespace="f634a81a-cd4b-40c3-8477-c962847482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SearchProperties" minOccurs="0"/>
                <xsd:element ref="ns4:_activity" minOccurs="0"/>
                <xsd:element ref="ns4:MediaServiceAutoTags" minOccurs="0"/>
                <xsd:element ref="ns4:MediaServiceObjectDetectorVersion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d8144-bbd4-419d-8ef4-bf652c1fb0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4a81a-cd4b-40c3-8477-c962847482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BA5FF-856E-470E-9D3E-14C6F6A63366}">
  <ds:schemaRefs>
    <ds:schemaRef ds:uri="http://schemas.microsoft.com/office/2006/documentManagement/types"/>
    <ds:schemaRef ds:uri="http://purl.org/dc/dcmitype/"/>
    <ds:schemaRef ds:uri="70fd8144-bbd4-419d-8ef4-bf652c1fb031"/>
    <ds:schemaRef ds:uri="http://purl.org/dc/elements/1.1/"/>
    <ds:schemaRef ds:uri="http://schemas.microsoft.com/office/2006/metadata/properties"/>
    <ds:schemaRef ds:uri="f634a81a-cd4b-40c3-8477-c9628474824d"/>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1DA88F5-1145-43D5-879E-B03853EFF42B}">
  <ds:schemaRefs>
    <ds:schemaRef ds:uri="http://schemas.microsoft.com/sharepoint/v3/contenttype/forms"/>
  </ds:schemaRefs>
</ds:datastoreItem>
</file>

<file path=customXml/itemProps3.xml><?xml version="1.0" encoding="utf-8"?>
<ds:datastoreItem xmlns:ds="http://schemas.openxmlformats.org/officeDocument/2006/customXml" ds:itemID="{B648C413-E753-44C7-91AE-6620BDC48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d8144-bbd4-419d-8ef4-bf652c1fb031"/>
    <ds:schemaRef ds:uri="f634a81a-cd4b-40c3-8477-c96284748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16138</TotalTime>
  <Words>3830</Words>
  <Application>Microsoft Office PowerPoint</Application>
  <PresentationFormat>On-screen Show (4:3)</PresentationFormat>
  <Paragraphs>297</Paragraphs>
  <Slides>25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Helvetica</vt:lpstr>
      <vt:lpstr>Office Theme</vt:lpstr>
      <vt:lpstr>NHI: Transparency, Accountability, Monitoring &amp; Evaluation. </vt:lpstr>
      <vt:lpstr>NHI vision</vt:lpstr>
      <vt:lpstr>NHI vision</vt:lpstr>
      <vt:lpstr>NHI vision</vt:lpstr>
      <vt:lpstr>PowerPoint Presentation</vt:lpstr>
      <vt:lpstr>PowerPoint Presentation</vt:lpstr>
      <vt:lpstr>PowerPoint Presentation</vt:lpstr>
      <vt:lpstr>PowerPoint Presentation</vt:lpstr>
      <vt:lpstr>Accountability and information flows in facilities</vt:lpstr>
      <vt:lpstr>Accountability and information flows in facilities</vt:lpstr>
      <vt:lpstr>Accountability and health in SA</vt:lpstr>
      <vt:lpstr>Health accountability system</vt:lpstr>
      <vt:lpstr>Health accountability system</vt:lpstr>
      <vt:lpstr>Required attributes of health system indicators to enhance accountability</vt:lpstr>
      <vt:lpstr>Shortfalls re health  information systems</vt:lpstr>
      <vt:lpstr>Shortfalls re health  information systems</vt:lpstr>
      <vt:lpstr>Shortfalls re health  information systems</vt:lpstr>
      <vt:lpstr>Achieving the NHI vision</vt:lpstr>
      <vt:lpstr>Achieving the NHI vision</vt:lpstr>
      <vt:lpstr>Important recent innovations in transparency and information</vt:lpstr>
      <vt:lpstr>Important recent innovations in transparency and information</vt:lpstr>
      <vt:lpstr>Spare slides</vt:lpstr>
      <vt:lpstr>Accountability and health in SA</vt:lpstr>
      <vt:lpstr>More than 30 social scientists teaming up to collect rapid data</vt:lpstr>
      <vt:lpstr>Rapid data to provide policy guidance for crisis</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Spaull</dc:creator>
  <cp:lastModifiedBy>Burger, Ronelle, Prof [rburger@sun.ac.za]</cp:lastModifiedBy>
  <cp:revision>734</cp:revision>
  <cp:lastPrinted>2014-01-22T07:49:46Z</cp:lastPrinted>
  <dcterms:created xsi:type="dcterms:W3CDTF">2012-07-03T12:28:17Z</dcterms:created>
  <dcterms:modified xsi:type="dcterms:W3CDTF">2023-08-08T08:31:07Z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0x0101009531E6482336CE4182819063A47516EB</vt:lpwstr>
  </property>
</Properties>
</file>